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notesMasterIdLst>
    <p:notesMasterId r:id="rId23"/>
  </p:notesMasterIdLst>
  <p:sldIdLst>
    <p:sldId id="283" r:id="rId6"/>
    <p:sldId id="288" r:id="rId7"/>
    <p:sldId id="287" r:id="rId8"/>
    <p:sldId id="289" r:id="rId9"/>
    <p:sldId id="292" r:id="rId10"/>
    <p:sldId id="260" r:id="rId11"/>
    <p:sldId id="265" r:id="rId12"/>
    <p:sldId id="267" r:id="rId13"/>
    <p:sldId id="270" r:id="rId14"/>
    <p:sldId id="272" r:id="rId15"/>
    <p:sldId id="284" r:id="rId16"/>
    <p:sldId id="273" r:id="rId17"/>
    <p:sldId id="274" r:id="rId18"/>
    <p:sldId id="275" r:id="rId19"/>
    <p:sldId id="291" r:id="rId20"/>
    <p:sldId id="293" r:id="rId21"/>
    <p:sldId id="279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B2E12A-F79B-EE49-A947-2FA1FDBA5BC6}" v="59" dt="2019-09-30T19:37:46.950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62"/>
  </p:normalViewPr>
  <p:slideViewPr>
    <p:cSldViewPr snapToGrid="0" snapToObjects="1">
      <p:cViewPr varScale="1">
        <p:scale>
          <a:sx n="85" d="100"/>
          <a:sy n="85" d="100"/>
        </p:scale>
        <p:origin x="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yck,Anke A.M.E." userId="3b25430e-f863-4058-9b35-7eb33c7de76d" providerId="ADAL" clId="{D6B2E12A-F79B-EE49-A947-2FA1FDBA5BC6}"/>
    <pc:docChg chg="undo custSel addSld delSld modSld sldOrd">
      <pc:chgData name="Eyck,Anke A.M.E." userId="3b25430e-f863-4058-9b35-7eb33c7de76d" providerId="ADAL" clId="{D6B2E12A-F79B-EE49-A947-2FA1FDBA5BC6}" dt="2019-09-30T19:40:50.164" v="1356" actId="20577"/>
      <pc:docMkLst>
        <pc:docMk/>
      </pc:docMkLst>
      <pc:sldChg chg="modNotesTx">
        <pc:chgData name="Eyck,Anke A.M.E." userId="3b25430e-f863-4058-9b35-7eb33c7de76d" providerId="ADAL" clId="{D6B2E12A-F79B-EE49-A947-2FA1FDBA5BC6}" dt="2019-09-30T19:40:50.164" v="1356" actId="20577"/>
        <pc:sldMkLst>
          <pc:docMk/>
          <pc:sldMk cId="4035002006" sldId="265"/>
        </pc:sldMkLst>
      </pc:sldChg>
      <pc:sldChg chg="addSp modSp">
        <pc:chgData name="Eyck,Anke A.M.E." userId="3b25430e-f863-4058-9b35-7eb33c7de76d" providerId="ADAL" clId="{D6B2E12A-F79B-EE49-A947-2FA1FDBA5BC6}" dt="2019-09-30T14:24:53.271" v="644" actId="20577"/>
        <pc:sldMkLst>
          <pc:docMk/>
          <pc:sldMk cId="208679079" sldId="267"/>
        </pc:sldMkLst>
        <pc:spChg chg="add mod">
          <ac:chgData name="Eyck,Anke A.M.E." userId="3b25430e-f863-4058-9b35-7eb33c7de76d" providerId="ADAL" clId="{D6B2E12A-F79B-EE49-A947-2FA1FDBA5BC6}" dt="2019-09-30T14:24:53.271" v="644" actId="20577"/>
          <ac:spMkLst>
            <pc:docMk/>
            <pc:sldMk cId="208679079" sldId="267"/>
            <ac:spMk id="4" creationId="{95D5F0C2-5A66-3740-B091-4BA48B0F6D52}"/>
          </ac:spMkLst>
        </pc:spChg>
      </pc:sldChg>
      <pc:sldChg chg="modSp">
        <pc:chgData name="Eyck,Anke A.M.E." userId="3b25430e-f863-4058-9b35-7eb33c7de76d" providerId="ADAL" clId="{D6B2E12A-F79B-EE49-A947-2FA1FDBA5BC6}" dt="2019-09-30T14:25:07.542" v="656" actId="20577"/>
        <pc:sldMkLst>
          <pc:docMk/>
          <pc:sldMk cId="2919810689" sldId="270"/>
        </pc:sldMkLst>
        <pc:spChg chg="mod">
          <ac:chgData name="Eyck,Anke A.M.E." userId="3b25430e-f863-4058-9b35-7eb33c7de76d" providerId="ADAL" clId="{D6B2E12A-F79B-EE49-A947-2FA1FDBA5BC6}" dt="2019-09-30T14:25:07.542" v="656" actId="20577"/>
          <ac:spMkLst>
            <pc:docMk/>
            <pc:sldMk cId="2919810689" sldId="270"/>
            <ac:spMk id="2" creationId="{1ECB7A6F-166F-0B46-913E-A959C757E896}"/>
          </ac:spMkLst>
        </pc:spChg>
      </pc:sldChg>
      <pc:sldChg chg="modSp">
        <pc:chgData name="Eyck,Anke A.M.E." userId="3b25430e-f863-4058-9b35-7eb33c7de76d" providerId="ADAL" clId="{D6B2E12A-F79B-EE49-A947-2FA1FDBA5BC6}" dt="2019-09-30T14:25:17.599" v="669" actId="20577"/>
        <pc:sldMkLst>
          <pc:docMk/>
          <pc:sldMk cId="558318278" sldId="272"/>
        </pc:sldMkLst>
        <pc:spChg chg="mod">
          <ac:chgData name="Eyck,Anke A.M.E." userId="3b25430e-f863-4058-9b35-7eb33c7de76d" providerId="ADAL" clId="{D6B2E12A-F79B-EE49-A947-2FA1FDBA5BC6}" dt="2019-09-30T14:25:17.599" v="669" actId="20577"/>
          <ac:spMkLst>
            <pc:docMk/>
            <pc:sldMk cId="558318278" sldId="272"/>
            <ac:spMk id="2" creationId="{77C2BDA5-4C3E-2D42-8B91-C1E1CB2AB3B1}"/>
          </ac:spMkLst>
        </pc:spChg>
      </pc:sldChg>
      <pc:sldChg chg="modSp">
        <pc:chgData name="Eyck,Anke A.M.E." userId="3b25430e-f863-4058-9b35-7eb33c7de76d" providerId="ADAL" clId="{D6B2E12A-F79B-EE49-A947-2FA1FDBA5BC6}" dt="2019-09-30T14:26:02.500" v="681" actId="20577"/>
        <pc:sldMkLst>
          <pc:docMk/>
          <pc:sldMk cId="2364675163" sldId="273"/>
        </pc:sldMkLst>
        <pc:spChg chg="mod">
          <ac:chgData name="Eyck,Anke A.M.E." userId="3b25430e-f863-4058-9b35-7eb33c7de76d" providerId="ADAL" clId="{D6B2E12A-F79B-EE49-A947-2FA1FDBA5BC6}" dt="2019-09-30T14:26:02.500" v="681" actId="20577"/>
          <ac:spMkLst>
            <pc:docMk/>
            <pc:sldMk cId="2364675163" sldId="273"/>
            <ac:spMk id="2" creationId="{5FA083B3-C05F-F14F-B378-DEC29316FFFC}"/>
          </ac:spMkLst>
        </pc:spChg>
      </pc:sldChg>
      <pc:sldChg chg="modSp">
        <pc:chgData name="Eyck,Anke A.M.E." userId="3b25430e-f863-4058-9b35-7eb33c7de76d" providerId="ADAL" clId="{D6B2E12A-F79B-EE49-A947-2FA1FDBA5BC6}" dt="2019-09-30T14:26:33.175" v="692" actId="20577"/>
        <pc:sldMkLst>
          <pc:docMk/>
          <pc:sldMk cId="3529959129" sldId="274"/>
        </pc:sldMkLst>
        <pc:spChg chg="mod">
          <ac:chgData name="Eyck,Anke A.M.E." userId="3b25430e-f863-4058-9b35-7eb33c7de76d" providerId="ADAL" clId="{D6B2E12A-F79B-EE49-A947-2FA1FDBA5BC6}" dt="2019-09-30T14:26:33.175" v="692" actId="20577"/>
          <ac:spMkLst>
            <pc:docMk/>
            <pc:sldMk cId="3529959129" sldId="274"/>
            <ac:spMk id="2" creationId="{8326CD53-F764-DC41-8532-895F1DFEE8F4}"/>
          </ac:spMkLst>
        </pc:spChg>
        <pc:picChg chg="mod">
          <ac:chgData name="Eyck,Anke A.M.E." userId="3b25430e-f863-4058-9b35-7eb33c7de76d" providerId="ADAL" clId="{D6B2E12A-F79B-EE49-A947-2FA1FDBA5BC6}" dt="2019-09-30T08:48:55.966" v="419" actId="1076"/>
          <ac:picMkLst>
            <pc:docMk/>
            <pc:sldMk cId="3529959129" sldId="274"/>
            <ac:picMk id="12" creationId="{7830C67B-35F6-DF43-BE97-80DB2C5EA11D}"/>
          </ac:picMkLst>
        </pc:picChg>
      </pc:sldChg>
      <pc:sldChg chg="modSp">
        <pc:chgData name="Eyck,Anke A.M.E." userId="3b25430e-f863-4058-9b35-7eb33c7de76d" providerId="ADAL" clId="{D6B2E12A-F79B-EE49-A947-2FA1FDBA5BC6}" dt="2019-09-30T14:26:55.574" v="704" actId="20577"/>
        <pc:sldMkLst>
          <pc:docMk/>
          <pc:sldMk cId="1154205313" sldId="275"/>
        </pc:sldMkLst>
        <pc:spChg chg="mod">
          <ac:chgData name="Eyck,Anke A.M.E." userId="3b25430e-f863-4058-9b35-7eb33c7de76d" providerId="ADAL" clId="{D6B2E12A-F79B-EE49-A947-2FA1FDBA5BC6}" dt="2019-09-30T14:26:55.574" v="704" actId="20577"/>
          <ac:spMkLst>
            <pc:docMk/>
            <pc:sldMk cId="1154205313" sldId="275"/>
            <ac:spMk id="2" creationId="{E3428009-C41F-B64F-8687-29EF5E89A68A}"/>
          </ac:spMkLst>
        </pc:spChg>
      </pc:sldChg>
      <pc:sldChg chg="modSp">
        <pc:chgData name="Eyck,Anke A.M.E." userId="3b25430e-f863-4058-9b35-7eb33c7de76d" providerId="ADAL" clId="{D6B2E12A-F79B-EE49-A947-2FA1FDBA5BC6}" dt="2019-09-30T08:54:37.430" v="503"/>
        <pc:sldMkLst>
          <pc:docMk/>
          <pc:sldMk cId="15455077" sldId="279"/>
        </pc:sldMkLst>
        <pc:spChg chg="mod">
          <ac:chgData name="Eyck,Anke A.M.E." userId="3b25430e-f863-4058-9b35-7eb33c7de76d" providerId="ADAL" clId="{D6B2E12A-F79B-EE49-A947-2FA1FDBA5BC6}" dt="2019-09-30T08:54:37.430" v="503"/>
          <ac:spMkLst>
            <pc:docMk/>
            <pc:sldMk cId="15455077" sldId="279"/>
            <ac:spMk id="3" creationId="{34B9B4F6-9E05-3346-9FD9-70852C957338}"/>
          </ac:spMkLst>
        </pc:spChg>
      </pc:sldChg>
      <pc:sldChg chg="del">
        <pc:chgData name="Eyck,Anke A.M.E." userId="3b25430e-f863-4058-9b35-7eb33c7de76d" providerId="ADAL" clId="{D6B2E12A-F79B-EE49-A947-2FA1FDBA5BC6}" dt="2019-09-30T08:48:38.133" v="417" actId="2696"/>
        <pc:sldMkLst>
          <pc:docMk/>
          <pc:sldMk cId="2929918401" sldId="286"/>
        </pc:sldMkLst>
      </pc:sldChg>
      <pc:sldChg chg="addSp delSp modSp modAnim modNotesTx">
        <pc:chgData name="Eyck,Anke A.M.E." userId="3b25430e-f863-4058-9b35-7eb33c7de76d" providerId="ADAL" clId="{D6B2E12A-F79B-EE49-A947-2FA1FDBA5BC6}" dt="2019-09-30T08:46:50.772" v="329" actId="20577"/>
        <pc:sldMkLst>
          <pc:docMk/>
          <pc:sldMk cId="1166284555" sldId="287"/>
        </pc:sldMkLst>
        <pc:spChg chg="mod">
          <ac:chgData name="Eyck,Anke A.M.E." userId="3b25430e-f863-4058-9b35-7eb33c7de76d" providerId="ADAL" clId="{D6B2E12A-F79B-EE49-A947-2FA1FDBA5BC6}" dt="2019-09-30T08:44:52.763" v="98" actId="20577"/>
          <ac:spMkLst>
            <pc:docMk/>
            <pc:sldMk cId="1166284555" sldId="287"/>
            <ac:spMk id="2" creationId="{8A77063B-E9EF-0D40-9E9C-0A244E6BCE78}"/>
          </ac:spMkLst>
        </pc:spChg>
        <pc:spChg chg="del mod">
          <ac:chgData name="Eyck,Anke A.M.E." userId="3b25430e-f863-4058-9b35-7eb33c7de76d" providerId="ADAL" clId="{D6B2E12A-F79B-EE49-A947-2FA1FDBA5BC6}" dt="2019-09-30T08:44:55.583" v="99" actId="478"/>
          <ac:spMkLst>
            <pc:docMk/>
            <pc:sldMk cId="1166284555" sldId="287"/>
            <ac:spMk id="3" creationId="{EC808523-A34E-7C44-B24C-79F0E277E721}"/>
          </ac:spMkLst>
        </pc:spChg>
        <pc:spChg chg="add mod">
          <ac:chgData name="Eyck,Anke A.M.E." userId="3b25430e-f863-4058-9b35-7eb33c7de76d" providerId="ADAL" clId="{D6B2E12A-F79B-EE49-A947-2FA1FDBA5BC6}" dt="2019-09-30T08:45:04.789" v="102" actId="1076"/>
          <ac:spMkLst>
            <pc:docMk/>
            <pc:sldMk cId="1166284555" sldId="287"/>
            <ac:spMk id="4" creationId="{1A6A599F-0D74-1A4B-B269-5E41AE48CD70}"/>
          </ac:spMkLst>
        </pc:spChg>
        <pc:spChg chg="add del mod">
          <ac:chgData name="Eyck,Anke A.M.E." userId="3b25430e-f863-4058-9b35-7eb33c7de76d" providerId="ADAL" clId="{D6B2E12A-F79B-EE49-A947-2FA1FDBA5BC6}" dt="2019-09-30T08:45:01.008" v="101" actId="478"/>
          <ac:spMkLst>
            <pc:docMk/>
            <pc:sldMk cId="1166284555" sldId="287"/>
            <ac:spMk id="6" creationId="{ECB7AB7D-AC9B-3247-8E57-016AE365A556}"/>
          </ac:spMkLst>
        </pc:spChg>
      </pc:sldChg>
      <pc:sldChg chg="add del">
        <pc:chgData name="Eyck,Anke A.M.E." userId="3b25430e-f863-4058-9b35-7eb33c7de76d" providerId="ADAL" clId="{D6B2E12A-F79B-EE49-A947-2FA1FDBA5BC6}" dt="2019-09-30T08:37:12.756" v="1"/>
        <pc:sldMkLst>
          <pc:docMk/>
          <pc:sldMk cId="3022307216" sldId="288"/>
        </pc:sldMkLst>
      </pc:sldChg>
      <pc:sldChg chg="modSp add">
        <pc:chgData name="Eyck,Anke A.M.E." userId="3b25430e-f863-4058-9b35-7eb33c7de76d" providerId="ADAL" clId="{D6B2E12A-F79B-EE49-A947-2FA1FDBA5BC6}" dt="2019-09-30T08:37:40.988" v="36" actId="20577"/>
        <pc:sldMkLst>
          <pc:docMk/>
          <pc:sldMk cId="3769846478" sldId="288"/>
        </pc:sldMkLst>
        <pc:spChg chg="mod">
          <ac:chgData name="Eyck,Anke A.M.E." userId="3b25430e-f863-4058-9b35-7eb33c7de76d" providerId="ADAL" clId="{D6B2E12A-F79B-EE49-A947-2FA1FDBA5BC6}" dt="2019-09-30T08:37:22.642" v="9" actId="20577"/>
          <ac:spMkLst>
            <pc:docMk/>
            <pc:sldMk cId="3769846478" sldId="288"/>
            <ac:spMk id="2" creationId="{8A77063B-E9EF-0D40-9E9C-0A244E6BCE78}"/>
          </ac:spMkLst>
        </pc:spChg>
        <pc:spChg chg="mod">
          <ac:chgData name="Eyck,Anke A.M.E." userId="3b25430e-f863-4058-9b35-7eb33c7de76d" providerId="ADAL" clId="{D6B2E12A-F79B-EE49-A947-2FA1FDBA5BC6}" dt="2019-09-30T08:37:40.988" v="36" actId="20577"/>
          <ac:spMkLst>
            <pc:docMk/>
            <pc:sldMk cId="3769846478" sldId="288"/>
            <ac:spMk id="3" creationId="{EC808523-A34E-7C44-B24C-79F0E277E721}"/>
          </ac:spMkLst>
        </pc:spChg>
      </pc:sldChg>
      <pc:sldChg chg="modSp add modNotesTx">
        <pc:chgData name="Eyck,Anke A.M.E." userId="3b25430e-f863-4058-9b35-7eb33c7de76d" providerId="ADAL" clId="{D6B2E12A-F79B-EE49-A947-2FA1FDBA5BC6}" dt="2019-09-30T08:47:35.496" v="416" actId="20577"/>
        <pc:sldMkLst>
          <pc:docMk/>
          <pc:sldMk cId="2137374750" sldId="289"/>
        </pc:sldMkLst>
        <pc:spChg chg="mod">
          <ac:chgData name="Eyck,Anke A.M.E." userId="3b25430e-f863-4058-9b35-7eb33c7de76d" providerId="ADAL" clId="{D6B2E12A-F79B-EE49-A947-2FA1FDBA5BC6}" dt="2019-09-30T08:44:36.823" v="81" actId="20577"/>
          <ac:spMkLst>
            <pc:docMk/>
            <pc:sldMk cId="2137374750" sldId="289"/>
            <ac:spMk id="2" creationId="{88DCF889-B8A5-6443-AE85-E52F632249A9}"/>
          </ac:spMkLst>
        </pc:spChg>
        <pc:spChg chg="mod">
          <ac:chgData name="Eyck,Anke A.M.E." userId="3b25430e-f863-4058-9b35-7eb33c7de76d" providerId="ADAL" clId="{D6B2E12A-F79B-EE49-A947-2FA1FDBA5BC6}" dt="2019-09-30T08:44:25.793" v="52"/>
          <ac:spMkLst>
            <pc:docMk/>
            <pc:sldMk cId="2137374750" sldId="289"/>
            <ac:spMk id="3" creationId="{BC6D6490-2831-AE4B-862A-F5135EF8229B}"/>
          </ac:spMkLst>
        </pc:spChg>
      </pc:sldChg>
      <pc:sldChg chg="modSp add del">
        <pc:chgData name="Eyck,Anke A.M.E." userId="3b25430e-f863-4058-9b35-7eb33c7de76d" providerId="ADAL" clId="{D6B2E12A-F79B-EE49-A947-2FA1FDBA5BC6}" dt="2019-09-30T14:38:44.832" v="1094" actId="2696"/>
        <pc:sldMkLst>
          <pc:docMk/>
          <pc:sldMk cId="203221184" sldId="290"/>
        </pc:sldMkLst>
        <pc:spChg chg="mod">
          <ac:chgData name="Eyck,Anke A.M.E." userId="3b25430e-f863-4058-9b35-7eb33c7de76d" providerId="ADAL" clId="{D6B2E12A-F79B-EE49-A947-2FA1FDBA5BC6}" dt="2019-09-30T08:49:32.720" v="430" actId="20577"/>
          <ac:spMkLst>
            <pc:docMk/>
            <pc:sldMk cId="203221184" sldId="290"/>
            <ac:spMk id="2" creationId="{36F05DB8-C6C3-A743-B0E2-AE680A86F156}"/>
          </ac:spMkLst>
        </pc:spChg>
      </pc:sldChg>
      <pc:sldChg chg="addSp delSp modSp add modNotesTx">
        <pc:chgData name="Eyck,Anke A.M.E." userId="3b25430e-f863-4058-9b35-7eb33c7de76d" providerId="ADAL" clId="{D6B2E12A-F79B-EE49-A947-2FA1FDBA5BC6}" dt="2019-09-30T14:43:43.410" v="1147" actId="20577"/>
        <pc:sldMkLst>
          <pc:docMk/>
          <pc:sldMk cId="299761344" sldId="291"/>
        </pc:sldMkLst>
        <pc:spChg chg="mod">
          <ac:chgData name="Eyck,Anke A.M.E." userId="3b25430e-f863-4058-9b35-7eb33c7de76d" providerId="ADAL" clId="{D6B2E12A-F79B-EE49-A947-2FA1FDBA5BC6}" dt="2019-09-30T14:37:15.204" v="1062" actId="20577"/>
          <ac:spMkLst>
            <pc:docMk/>
            <pc:sldMk cId="299761344" sldId="291"/>
            <ac:spMk id="2" creationId="{33925719-980E-CA4B-85CA-92A83CE8AA26}"/>
          </ac:spMkLst>
        </pc:spChg>
        <pc:spChg chg="mod">
          <ac:chgData name="Eyck,Anke A.M.E." userId="3b25430e-f863-4058-9b35-7eb33c7de76d" providerId="ADAL" clId="{D6B2E12A-F79B-EE49-A947-2FA1FDBA5BC6}" dt="2019-09-30T14:43:29.196" v="1103" actId="20577"/>
          <ac:spMkLst>
            <pc:docMk/>
            <pc:sldMk cId="299761344" sldId="291"/>
            <ac:spMk id="3" creationId="{DA33922A-034F-424C-B9EB-A259FBC5A61D}"/>
          </ac:spMkLst>
        </pc:spChg>
        <pc:spChg chg="add del mod">
          <ac:chgData name="Eyck,Anke A.M.E." userId="3b25430e-f863-4058-9b35-7eb33c7de76d" providerId="ADAL" clId="{D6B2E12A-F79B-EE49-A947-2FA1FDBA5BC6}" dt="2019-09-30T14:31:57.238" v="843"/>
          <ac:spMkLst>
            <pc:docMk/>
            <pc:sldMk cId="299761344" sldId="291"/>
            <ac:spMk id="4" creationId="{599366FC-52CA-F74E-9532-C009C336AEE2}"/>
          </ac:spMkLst>
        </pc:spChg>
      </pc:sldChg>
      <pc:sldChg chg="addSp delSp modSp add ord modNotesTx">
        <pc:chgData name="Eyck,Anke A.M.E." userId="3b25430e-f863-4058-9b35-7eb33c7de76d" providerId="ADAL" clId="{D6B2E12A-F79B-EE49-A947-2FA1FDBA5BC6}" dt="2019-09-30T19:39:35.249" v="1318" actId="20577"/>
        <pc:sldMkLst>
          <pc:docMk/>
          <pc:sldMk cId="907704817" sldId="292"/>
        </pc:sldMkLst>
        <pc:spChg chg="mod">
          <ac:chgData name="Eyck,Anke A.M.E." userId="3b25430e-f863-4058-9b35-7eb33c7de76d" providerId="ADAL" clId="{D6B2E12A-F79B-EE49-A947-2FA1FDBA5BC6}" dt="2019-09-30T08:51:42.904" v="501" actId="20577"/>
          <ac:spMkLst>
            <pc:docMk/>
            <pc:sldMk cId="907704817" sldId="292"/>
            <ac:spMk id="2" creationId="{DD11612E-BCCE-2B4F-8DA6-784AB5C31C3F}"/>
          </ac:spMkLst>
        </pc:spChg>
        <pc:spChg chg="del">
          <ac:chgData name="Eyck,Anke A.M.E." userId="3b25430e-f863-4058-9b35-7eb33c7de76d" providerId="ADAL" clId="{D6B2E12A-F79B-EE49-A947-2FA1FDBA5BC6}" dt="2019-09-30T08:56:13.983" v="504" actId="478"/>
          <ac:spMkLst>
            <pc:docMk/>
            <pc:sldMk cId="907704817" sldId="292"/>
            <ac:spMk id="3" creationId="{8923A3F0-AA06-4D41-9E17-6B90F8592C65}"/>
          </ac:spMkLst>
        </pc:spChg>
        <pc:spChg chg="add mod">
          <ac:chgData name="Eyck,Anke A.M.E." userId="3b25430e-f863-4058-9b35-7eb33c7de76d" providerId="ADAL" clId="{D6B2E12A-F79B-EE49-A947-2FA1FDBA5BC6}" dt="2019-09-30T08:58:05.719" v="631" actId="1076"/>
          <ac:spMkLst>
            <pc:docMk/>
            <pc:sldMk cId="907704817" sldId="292"/>
            <ac:spMk id="5" creationId="{E203F728-A512-344C-8D6B-D6FEB1FA9BB5}"/>
          </ac:spMkLst>
        </pc:spChg>
        <pc:picChg chg="add mod">
          <ac:chgData name="Eyck,Anke A.M.E." userId="3b25430e-f863-4058-9b35-7eb33c7de76d" providerId="ADAL" clId="{D6B2E12A-F79B-EE49-A947-2FA1FDBA5BC6}" dt="2019-09-30T08:56:17.735" v="506" actId="1076"/>
          <ac:picMkLst>
            <pc:docMk/>
            <pc:sldMk cId="907704817" sldId="292"/>
            <ac:picMk id="4" creationId="{A3DD11E8-2649-3F45-A32B-5F037DE37779}"/>
          </ac:picMkLst>
        </pc:picChg>
      </pc:sldChg>
      <pc:sldChg chg="modSp add">
        <pc:chgData name="Eyck,Anke A.M.E." userId="3b25430e-f863-4058-9b35-7eb33c7de76d" providerId="ADAL" clId="{D6B2E12A-F79B-EE49-A947-2FA1FDBA5BC6}" dt="2019-09-30T14:38:22.705" v="1093" actId="27636"/>
        <pc:sldMkLst>
          <pc:docMk/>
          <pc:sldMk cId="3047319235" sldId="293"/>
        </pc:sldMkLst>
        <pc:spChg chg="mod">
          <ac:chgData name="Eyck,Anke A.M.E." userId="3b25430e-f863-4058-9b35-7eb33c7de76d" providerId="ADAL" clId="{D6B2E12A-F79B-EE49-A947-2FA1FDBA5BC6}" dt="2019-09-30T14:37:23.653" v="1084" actId="20577"/>
          <ac:spMkLst>
            <pc:docMk/>
            <pc:sldMk cId="3047319235" sldId="293"/>
            <ac:spMk id="2" creationId="{CEF4F372-F100-FF48-8C51-185F937ADD58}"/>
          </ac:spMkLst>
        </pc:spChg>
        <pc:spChg chg="mod">
          <ac:chgData name="Eyck,Anke A.M.E." userId="3b25430e-f863-4058-9b35-7eb33c7de76d" providerId="ADAL" clId="{D6B2E12A-F79B-EE49-A947-2FA1FDBA5BC6}" dt="2019-09-30T14:38:22.705" v="1093" actId="27636"/>
          <ac:spMkLst>
            <pc:docMk/>
            <pc:sldMk cId="3047319235" sldId="293"/>
            <ac:spMk id="3" creationId="{3C2B46F6-477C-154B-ABD7-5B75AD7494C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oagworld.com/design/testing-design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do we </a:t>
            </a:r>
            <a:r>
              <a:rPr lang="nl-NL" dirty="0" err="1"/>
              <a:t>expect</a:t>
            </a:r>
            <a:r>
              <a:rPr lang="nl-NL" dirty="0"/>
              <a:t> form </a:t>
            </a:r>
            <a:r>
              <a:rPr lang="nl-NL" dirty="0" err="1"/>
              <a:t>students</a:t>
            </a:r>
            <a:r>
              <a:rPr lang="nl-NL" dirty="0"/>
              <a:t>? </a:t>
            </a:r>
            <a:r>
              <a:rPr lang="nl-NL" dirty="0" err="1"/>
              <a:t>What</a:t>
            </a:r>
            <a:r>
              <a:rPr lang="nl-NL" dirty="0"/>
              <a:t> have </a:t>
            </a:r>
            <a:r>
              <a:rPr lang="nl-NL" dirty="0" err="1"/>
              <a:t>they</a:t>
            </a:r>
            <a:r>
              <a:rPr lang="nl-NL" dirty="0"/>
              <a:t> </a:t>
            </a:r>
            <a:r>
              <a:rPr lang="nl-NL" dirty="0" err="1"/>
              <a:t>done</a:t>
            </a:r>
            <a:r>
              <a:rPr lang="nl-NL" dirty="0"/>
              <a:t> </a:t>
            </a:r>
            <a:r>
              <a:rPr lang="nl-NL" dirty="0" err="1"/>
              <a:t>so</a:t>
            </a:r>
            <a:r>
              <a:rPr lang="nl-NL" dirty="0"/>
              <a:t> far? </a:t>
            </a:r>
            <a:r>
              <a:rPr lang="nl-NL" dirty="0" err="1"/>
              <a:t>Discuss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things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made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artistic</a:t>
            </a:r>
            <a:r>
              <a:rPr lang="nl-NL" dirty="0"/>
              <a:t> </a:t>
            </a:r>
            <a:r>
              <a:rPr lang="nl-NL" dirty="0" err="1"/>
              <a:t>exploration</a:t>
            </a:r>
            <a:r>
              <a:rPr lang="nl-NL" dirty="0"/>
              <a:t> are prototypes</a:t>
            </a:r>
          </a:p>
        </p:txBody>
      </p:sp>
    </p:spTree>
    <p:extLst>
      <p:ext uri="{BB962C8B-B14F-4D97-AF65-F5344CB8AC3E}">
        <p14:creationId xmlns:p14="http://schemas.microsoft.com/office/powerpoint/2010/main" val="133499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Doel</a:t>
            </a:r>
            <a:r>
              <a:rPr lang="en-US" dirty="0"/>
              <a:t>: </a:t>
            </a:r>
          </a:p>
          <a:p>
            <a:r>
              <a:rPr lang="en-US" dirty="0" err="1"/>
              <a:t>achterhalen</a:t>
            </a:r>
            <a:r>
              <a:rPr lang="en-US" dirty="0"/>
              <a:t> </a:t>
            </a:r>
            <a:r>
              <a:rPr lang="en-US" dirty="0" err="1"/>
              <a:t>welk</a:t>
            </a:r>
            <a:r>
              <a:rPr lang="en-US" dirty="0"/>
              <a:t> design je </a:t>
            </a:r>
            <a:r>
              <a:rPr lang="en-US" dirty="0" err="1"/>
              <a:t>merkwaarde</a:t>
            </a:r>
            <a:r>
              <a:rPr lang="en-US" dirty="0"/>
              <a:t> het </a:t>
            </a:r>
            <a:r>
              <a:rPr lang="en-US" dirty="0" err="1"/>
              <a:t>beste</a:t>
            </a:r>
            <a:r>
              <a:rPr lang="en-US" dirty="0"/>
              <a:t> </a:t>
            </a:r>
            <a:r>
              <a:rPr lang="en-US" dirty="0" err="1"/>
              <a:t>uitstraalt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gesloten</a:t>
            </a:r>
            <a:r>
              <a:rPr lang="en-US" dirty="0"/>
              <a:t> test </a:t>
            </a:r>
            <a:r>
              <a:rPr lang="en-US" dirty="0" err="1"/>
              <a:t>werk</a:t>
            </a:r>
            <a:r>
              <a:rPr lang="en-US" dirty="0"/>
              <a:t> je met </a:t>
            </a:r>
            <a:r>
              <a:rPr lang="en-US" dirty="0" err="1"/>
              <a:t>voorgedefinieerde</a:t>
            </a:r>
            <a:r>
              <a:rPr lang="en-US" dirty="0"/>
              <a:t> </a:t>
            </a:r>
            <a:r>
              <a:rPr lang="en-US" dirty="0" err="1"/>
              <a:t>woorden</a:t>
            </a:r>
            <a:r>
              <a:rPr lang="en-US" dirty="0"/>
              <a:t> om, het </a:t>
            </a:r>
            <a:r>
              <a:rPr lang="en-US" dirty="0" err="1"/>
              <a:t>ontwerp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beschrijven</a:t>
            </a:r>
            <a:r>
              <a:rPr lang="en-US" dirty="0"/>
              <a:t>. Je </a:t>
            </a:r>
            <a:r>
              <a:rPr lang="en-US" dirty="0" err="1"/>
              <a:t>laat</a:t>
            </a:r>
            <a:r>
              <a:rPr lang="en-US" dirty="0"/>
              <a:t> de </a:t>
            </a:r>
            <a:r>
              <a:rPr lang="en-US" dirty="0" err="1"/>
              <a:t>gebruiker</a:t>
            </a:r>
            <a:r>
              <a:rPr lang="en-US" dirty="0"/>
              <a:t> </a:t>
            </a:r>
            <a:r>
              <a:rPr lang="en-US" dirty="0" err="1"/>
              <a:t>aangeven</a:t>
            </a:r>
            <a:r>
              <a:rPr lang="en-US" dirty="0"/>
              <a:t> wat het </a:t>
            </a:r>
            <a:r>
              <a:rPr lang="en-US" dirty="0" err="1"/>
              <a:t>beste</a:t>
            </a:r>
            <a:r>
              <a:rPr lang="en-US" dirty="0"/>
              <a:t> past.</a:t>
            </a:r>
          </a:p>
          <a:p>
            <a:endParaRPr lang="en-US" dirty="0"/>
          </a:p>
          <a:p>
            <a:r>
              <a:rPr lang="en-US" dirty="0"/>
              <a:t>De A/B test </a:t>
            </a:r>
            <a:r>
              <a:rPr lang="en-US" dirty="0" err="1"/>
              <a:t>lijkt</a:t>
            </a:r>
            <a:r>
              <a:rPr lang="en-US" dirty="0"/>
              <a:t> op de </a:t>
            </a:r>
            <a:r>
              <a:rPr lang="en-US" dirty="0" err="1"/>
              <a:t>triade</a:t>
            </a:r>
            <a:r>
              <a:rPr lang="en-US" dirty="0"/>
              <a:t> </a:t>
            </a:r>
            <a:r>
              <a:rPr lang="en-US" dirty="0" err="1"/>
              <a:t>methode</a:t>
            </a:r>
            <a:r>
              <a:rPr lang="en-US" dirty="0"/>
              <a:t>, </a:t>
            </a:r>
            <a:r>
              <a:rPr lang="en-US" dirty="0" err="1"/>
              <a:t>alleen</a:t>
            </a:r>
            <a:r>
              <a:rPr lang="en-US" dirty="0"/>
              <a:t> </a:t>
            </a:r>
            <a:r>
              <a:rPr lang="en-US" dirty="0" err="1"/>
              <a:t>laat</a:t>
            </a:r>
            <a:r>
              <a:rPr lang="en-US" dirty="0"/>
              <a:t> je </a:t>
            </a:r>
            <a:r>
              <a:rPr lang="en-US" dirty="0" err="1"/>
              <a:t>respondenten</a:t>
            </a:r>
            <a:r>
              <a:rPr lang="en-US" dirty="0"/>
              <a:t> in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geval</a:t>
            </a:r>
            <a:r>
              <a:rPr lang="en-US" dirty="0"/>
              <a:t> </a:t>
            </a:r>
            <a:r>
              <a:rPr lang="en-US" dirty="0" err="1"/>
              <a:t>expliciet</a:t>
            </a:r>
            <a:r>
              <a:rPr lang="en-US" dirty="0"/>
              <a:t> </a:t>
            </a:r>
            <a:r>
              <a:rPr lang="en-US" dirty="0" err="1"/>
              <a:t>kiezen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76675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Zelfde</a:t>
            </a:r>
            <a:r>
              <a:rPr lang="en-US" dirty="0"/>
              <a:t> </a:t>
            </a:r>
            <a:r>
              <a:rPr lang="en-US" dirty="0" err="1"/>
              <a:t>idee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de A/</a:t>
            </a:r>
            <a:r>
              <a:rPr lang="en-US" dirty="0" err="1"/>
              <a:t>Btest</a:t>
            </a:r>
            <a:r>
              <a:rPr lang="en-US" dirty="0"/>
              <a:t>, maar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zet</a:t>
            </a:r>
            <a:r>
              <a:rPr lang="en-US" dirty="0"/>
              <a:t> je je </a:t>
            </a:r>
            <a:r>
              <a:rPr lang="en-US" dirty="0" err="1"/>
              <a:t>merk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de </a:t>
            </a:r>
            <a:r>
              <a:rPr lang="en-US" dirty="0" err="1"/>
              <a:t>concurrenten</a:t>
            </a:r>
            <a:r>
              <a:rPr lang="en-US" dirty="0"/>
              <a:t>. </a:t>
            </a:r>
          </a:p>
          <a:p>
            <a:r>
              <a:rPr lang="en-US" dirty="0"/>
              <a:t>Let </a:t>
            </a:r>
            <a:r>
              <a:rPr lang="en-US" dirty="0" err="1"/>
              <a:t>wel</a:t>
            </a:r>
            <a:r>
              <a:rPr lang="en-US" dirty="0"/>
              <a:t> op </a:t>
            </a:r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artiesten</a:t>
            </a:r>
            <a:r>
              <a:rPr lang="en-US" dirty="0"/>
              <a:t>, </a:t>
            </a:r>
            <a:r>
              <a:rPr lang="en-US" dirty="0" err="1"/>
              <a:t>dat</a:t>
            </a:r>
            <a:r>
              <a:rPr lang="en-US" dirty="0"/>
              <a:t> je </a:t>
            </a:r>
            <a:r>
              <a:rPr lang="en-US" dirty="0" err="1"/>
              <a:t>proefpersonen</a:t>
            </a:r>
            <a:r>
              <a:rPr lang="en-US" dirty="0"/>
              <a:t> het design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verwarren</a:t>
            </a:r>
            <a:r>
              <a:rPr lang="en-US" dirty="0"/>
              <a:t> met de </a:t>
            </a:r>
            <a:r>
              <a:rPr lang="en-US" dirty="0" err="1"/>
              <a:t>persoon</a:t>
            </a:r>
            <a:r>
              <a:rPr lang="en-US" dirty="0"/>
              <a:t>. </a:t>
            </a:r>
            <a:r>
              <a:rPr lang="en-US" dirty="0" err="1"/>
              <a:t>Dus</a:t>
            </a:r>
            <a:r>
              <a:rPr lang="en-US" dirty="0"/>
              <a:t> check even of </a:t>
            </a:r>
            <a:r>
              <a:rPr lang="en-US" dirty="0" err="1"/>
              <a:t>ze</a:t>
            </a:r>
            <a:r>
              <a:rPr lang="en-US" dirty="0"/>
              <a:t> de </a:t>
            </a:r>
            <a:r>
              <a:rPr lang="en-US" dirty="0" err="1"/>
              <a:t>personen</a:t>
            </a:r>
            <a:r>
              <a:rPr lang="en-US" dirty="0"/>
              <a:t> al </a:t>
            </a:r>
            <a:r>
              <a:rPr lang="en-US" dirty="0" err="1"/>
              <a:t>kennen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902939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Mogelijk verschillende testen per groep. </a:t>
            </a:r>
          </a:p>
        </p:txBody>
      </p:sp>
    </p:spTree>
    <p:extLst>
      <p:ext uri="{BB962C8B-B14F-4D97-AF65-F5344CB8AC3E}">
        <p14:creationId xmlns:p14="http://schemas.microsoft.com/office/powerpoint/2010/main" val="32970797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017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next step in </a:t>
            </a:r>
            <a:r>
              <a:rPr lang="nl-NL" dirty="0" err="1"/>
              <a:t>their</a:t>
            </a:r>
            <a:r>
              <a:rPr lang="nl-NL" dirty="0"/>
              <a:t> project </a:t>
            </a:r>
            <a:r>
              <a:rPr lang="nl-NL" dirty="0" err="1"/>
              <a:t>concerning</a:t>
            </a:r>
            <a:r>
              <a:rPr lang="nl-NL" dirty="0"/>
              <a:t> </a:t>
            </a:r>
            <a:r>
              <a:rPr lang="nl-NL" dirty="0" err="1"/>
              <a:t>ux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86019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Korte uitleg over brand </a:t>
            </a:r>
            <a:r>
              <a:rPr lang="nl-NL" dirty="0" err="1"/>
              <a:t>testing</a:t>
            </a:r>
            <a:r>
              <a:rPr lang="nl-NL" dirty="0"/>
              <a:t> op basis van dit artikel </a:t>
            </a:r>
            <a:r>
              <a:rPr lang="nl-NL" dirty="0">
                <a:hlinkClick r:id="rId3"/>
              </a:rPr>
              <a:t>https://boagworld.com/design/testing-design/</a:t>
            </a:r>
            <a:r>
              <a:rPr lang="nl-NL" dirty="0"/>
              <a:t> staat ook aan het eind van de slides 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Testing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Design Looks Beyond Personal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Preference</a:t>
            </a:r>
            <a:endParaRPr lang="nl-NL" sz="2200" b="1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Testing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Design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Avoids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Confrontations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Over Design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Testing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Design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Informs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Design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Process</a:t>
            </a:r>
            <a:endParaRPr lang="nl-NL" sz="2200" b="1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Testing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Design Minimises Design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by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Committee</a:t>
            </a:r>
            <a:endParaRPr lang="nl-NL" sz="2200" b="1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niet gewoon vragen wat mensen mooi vinden.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Brand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value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focues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wel weten </a:t>
            </a:r>
            <a:r>
              <a:rPr lang="nl-NL" sz="2200" b="1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watkernwaarden</a:t>
            </a:r>
            <a:r>
              <a:rPr lang="nl-NL" sz="2200" b="1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van in dit geval artiest zijn.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2200" b="1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8153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Vraag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</a:t>
            </a:r>
            <a:r>
              <a:rPr lang="en-US" dirty="0" err="1"/>
              <a:t>klas</a:t>
            </a:r>
            <a:r>
              <a:rPr lang="en-US" dirty="0"/>
              <a:t>: wat is </a:t>
            </a:r>
            <a:r>
              <a:rPr lang="en-US" dirty="0" err="1"/>
              <a:t>beter</a:t>
            </a:r>
            <a:r>
              <a:rPr lang="en-US" dirty="0"/>
              <a:t>? </a:t>
            </a:r>
            <a:r>
              <a:rPr lang="en-US" dirty="0" err="1"/>
              <a:t>Een</a:t>
            </a:r>
            <a:r>
              <a:rPr lang="en-US" dirty="0"/>
              <a:t> open test of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gesloten</a:t>
            </a:r>
            <a:r>
              <a:rPr lang="en-US" dirty="0"/>
              <a:t> test?</a:t>
            </a:r>
          </a:p>
          <a:p>
            <a:r>
              <a:rPr lang="en-US" dirty="0" err="1"/>
              <a:t>Antwoord</a:t>
            </a:r>
            <a:r>
              <a:rPr lang="en-US" dirty="0"/>
              <a:t>: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hangt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vanaf</a:t>
            </a:r>
            <a:r>
              <a:rPr lang="en-US" dirty="0"/>
              <a:t>. Open </a:t>
            </a:r>
            <a:r>
              <a:rPr lang="en-US" dirty="0" err="1"/>
              <a:t>testen</a:t>
            </a:r>
            <a:r>
              <a:rPr lang="en-US" dirty="0"/>
              <a:t> </a:t>
            </a:r>
            <a:r>
              <a:rPr lang="en-US" dirty="0" err="1"/>
              <a:t>brengen</a:t>
            </a:r>
            <a:r>
              <a:rPr lang="en-US" dirty="0"/>
              <a:t> minder </a:t>
            </a:r>
            <a:r>
              <a:rPr lang="en-US" dirty="0" err="1"/>
              <a:t>sturing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, maar </a:t>
            </a:r>
            <a:r>
              <a:rPr lang="en-US" dirty="0" err="1"/>
              <a:t>leveren</a:t>
            </a:r>
            <a:r>
              <a:rPr lang="en-US" dirty="0"/>
              <a:t> </a:t>
            </a:r>
            <a:r>
              <a:rPr lang="en-US" dirty="0" err="1"/>
              <a:t>algemenere</a:t>
            </a:r>
            <a:r>
              <a:rPr lang="en-US" dirty="0"/>
              <a:t> of minder </a:t>
            </a:r>
            <a:r>
              <a:rPr lang="en-US" dirty="0" err="1"/>
              <a:t>bruikbare</a:t>
            </a:r>
            <a:r>
              <a:rPr lang="en-US" dirty="0"/>
              <a:t> </a:t>
            </a:r>
            <a:r>
              <a:rPr lang="en-US" dirty="0" err="1"/>
              <a:t>antwoorden</a:t>
            </a:r>
            <a:r>
              <a:rPr lang="en-US" dirty="0"/>
              <a:t> op. </a:t>
            </a:r>
            <a:r>
              <a:rPr lang="en-US" dirty="0" err="1"/>
              <a:t>Hierna</a:t>
            </a:r>
            <a:r>
              <a:rPr lang="en-US" dirty="0"/>
              <a:t> </a:t>
            </a:r>
            <a:r>
              <a:rPr lang="en-US" dirty="0" err="1"/>
              <a:t>volgen</a:t>
            </a:r>
            <a:r>
              <a:rPr lang="en-US" dirty="0"/>
              <a:t> wat </a:t>
            </a:r>
            <a:r>
              <a:rPr lang="en-US" dirty="0" err="1"/>
              <a:t>voorbeelden</a:t>
            </a:r>
            <a:r>
              <a:rPr lang="en-US" dirty="0"/>
              <a:t> van </a:t>
            </a:r>
            <a:r>
              <a:rPr lang="en-US" dirty="0" err="1"/>
              <a:t>testen</a:t>
            </a:r>
            <a:r>
              <a:rPr lang="en-US" dirty="0"/>
              <a:t> </a:t>
            </a:r>
            <a:r>
              <a:rPr lang="en-US" dirty="0" err="1"/>
              <a:t>waaruit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duidelijker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. </a:t>
            </a:r>
            <a:r>
              <a:rPr lang="en-US" dirty="0" err="1"/>
              <a:t>Vaak</a:t>
            </a:r>
            <a:r>
              <a:rPr lang="en-US" dirty="0"/>
              <a:t> </a:t>
            </a:r>
            <a:r>
              <a:rPr lang="en-US" dirty="0" err="1"/>
              <a:t>combinatie</a:t>
            </a:r>
            <a:r>
              <a:rPr lang="en-US" dirty="0"/>
              <a:t> van van </a:t>
            </a:r>
            <a:r>
              <a:rPr lang="en-US" dirty="0" err="1"/>
              <a:t>beiden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264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https://www.youtube.com/watch?v=X0FG0jCqLYQ </a:t>
            </a:r>
            <a:r>
              <a:rPr lang="en-US" dirty="0" err="1"/>
              <a:t>vraag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studenten</a:t>
            </a:r>
            <a:r>
              <a:rPr lang="en-US" dirty="0"/>
              <a:t> of ze </a:t>
            </a:r>
          </a:p>
          <a:p>
            <a:endParaRPr lang="en-US" dirty="0"/>
          </a:p>
          <a:p>
            <a:r>
              <a:rPr lang="en-US" dirty="0" err="1"/>
              <a:t>Speel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filmpje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, </a:t>
            </a:r>
            <a:r>
              <a:rPr lang="en-US" dirty="0" err="1"/>
              <a:t>zonder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benoemen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het </a:t>
            </a:r>
            <a:r>
              <a:rPr lang="en-US" dirty="0" err="1"/>
              <a:t>voorbeeld</a:t>
            </a:r>
            <a:r>
              <a:rPr lang="en-US" dirty="0"/>
              <a:t> is van </a:t>
            </a:r>
            <a:r>
              <a:rPr lang="en-US" dirty="0" err="1"/>
              <a:t>een</a:t>
            </a:r>
            <a:r>
              <a:rPr lang="en-US" dirty="0"/>
              <a:t> 5 </a:t>
            </a:r>
            <a:r>
              <a:rPr lang="en-US" dirty="0" err="1"/>
              <a:t>seconden</a:t>
            </a:r>
            <a:r>
              <a:rPr lang="en-US" dirty="0"/>
              <a:t> test. </a:t>
            </a:r>
          </a:p>
        </p:txBody>
      </p:sp>
    </p:spTree>
    <p:extLst>
      <p:ext uri="{BB962C8B-B14F-4D97-AF65-F5344CB8AC3E}">
        <p14:creationId xmlns:p14="http://schemas.microsoft.com/office/powerpoint/2010/main" val="1113854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4529" indent="0">
              <a:buFont typeface="Arial" charset="0"/>
              <a:buNone/>
            </a:pPr>
            <a:r>
              <a:rPr lang="en-US" dirty="0" err="1"/>
              <a:t>Doel</a:t>
            </a:r>
            <a:r>
              <a:rPr lang="en-US" dirty="0"/>
              <a:t>:</a:t>
            </a:r>
          </a:p>
          <a:p>
            <a:r>
              <a:rPr lang="en-US" dirty="0" err="1"/>
              <a:t>ontdekken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gebruikers</a:t>
            </a:r>
            <a:r>
              <a:rPr lang="en-US" dirty="0"/>
              <a:t> op </a:t>
            </a:r>
            <a:r>
              <a:rPr lang="en-US" dirty="0" err="1"/>
              <a:t>letten</a:t>
            </a:r>
            <a:endParaRPr lang="en-US" dirty="0"/>
          </a:p>
          <a:p>
            <a:r>
              <a:rPr lang="en-US" dirty="0" err="1"/>
              <a:t>Woorden</a:t>
            </a:r>
            <a:r>
              <a:rPr lang="en-US" dirty="0"/>
              <a:t> </a:t>
            </a:r>
            <a:r>
              <a:rPr lang="en-US" dirty="0" err="1"/>
              <a:t>achterhalen</a:t>
            </a:r>
            <a:r>
              <a:rPr lang="en-US" dirty="0"/>
              <a:t> die </a:t>
            </a:r>
            <a:r>
              <a:rPr lang="en-US" dirty="0" err="1"/>
              <a:t>gebruikers</a:t>
            </a:r>
            <a:r>
              <a:rPr lang="en-US" dirty="0"/>
              <a:t> </a:t>
            </a:r>
            <a:r>
              <a:rPr lang="en-US" dirty="0" err="1"/>
              <a:t>gebruiken</a:t>
            </a:r>
            <a:r>
              <a:rPr lang="en-US" dirty="0"/>
              <a:t> om </a:t>
            </a:r>
            <a:r>
              <a:rPr lang="en-US" dirty="0" err="1"/>
              <a:t>hun</a:t>
            </a:r>
            <a:r>
              <a:rPr lang="en-US" dirty="0"/>
              <a:t> </a:t>
            </a:r>
            <a:r>
              <a:rPr lang="en-US" dirty="0" err="1"/>
              <a:t>indruk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beschrijven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Dit</a:t>
            </a:r>
            <a:r>
              <a:rPr lang="en-US" dirty="0"/>
              <a:t> is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voorbeeld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b="1" dirty="0"/>
              <a:t>open</a:t>
            </a:r>
            <a:r>
              <a:rPr lang="en-US" dirty="0"/>
              <a:t> test</a:t>
            </a:r>
          </a:p>
          <a:p>
            <a:r>
              <a:rPr lang="en-US" dirty="0"/>
              <a:t>Toon 3 </a:t>
            </a:r>
            <a:r>
              <a:rPr lang="en-US" dirty="0" err="1"/>
              <a:t>versies</a:t>
            </a:r>
            <a:r>
              <a:rPr lang="en-US" dirty="0"/>
              <a:t> van je </a:t>
            </a:r>
            <a:r>
              <a:rPr lang="en-US" dirty="0" err="1"/>
              <a:t>ontwerp</a:t>
            </a:r>
            <a:endParaRPr lang="en-US" dirty="0"/>
          </a:p>
          <a:p>
            <a:r>
              <a:rPr lang="en-US" dirty="0" err="1"/>
              <a:t>Vraag</a:t>
            </a:r>
            <a:r>
              <a:rPr lang="en-US" dirty="0"/>
              <a:t> </a:t>
            </a:r>
            <a:r>
              <a:rPr lang="en-US" dirty="0" err="1"/>
              <a:t>gebruikers</a:t>
            </a:r>
            <a:r>
              <a:rPr lang="en-US" dirty="0"/>
              <a:t> </a:t>
            </a:r>
            <a:r>
              <a:rPr lang="en-US" dirty="0" err="1"/>
              <a:t>waarop</a:t>
            </a:r>
            <a:r>
              <a:rPr lang="en-US" dirty="0"/>
              <a:t>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versies</a:t>
            </a:r>
            <a:r>
              <a:rPr lang="en-US" dirty="0"/>
              <a:t> van </a:t>
            </a:r>
            <a:r>
              <a:rPr lang="en-US" dirty="0" err="1"/>
              <a:t>elkaar</a:t>
            </a:r>
            <a:r>
              <a:rPr lang="en-US" dirty="0"/>
              <a:t> </a:t>
            </a:r>
            <a:r>
              <a:rPr lang="en-US" dirty="0" err="1"/>
              <a:t>verschillen</a:t>
            </a:r>
            <a:r>
              <a:rPr lang="en-US" dirty="0"/>
              <a:t>.</a:t>
            </a:r>
          </a:p>
          <a:p>
            <a:r>
              <a:rPr lang="en-US" dirty="0"/>
              <a:t>Let op: de </a:t>
            </a:r>
            <a:r>
              <a:rPr lang="en-US" dirty="0" err="1"/>
              <a:t>informatie</a:t>
            </a:r>
            <a:r>
              <a:rPr lang="en-US" dirty="0"/>
              <a:t>/</a:t>
            </a:r>
            <a:r>
              <a:rPr lang="en-US" dirty="0" err="1"/>
              <a:t>functionaliteit</a:t>
            </a:r>
            <a:r>
              <a:rPr lang="en-US" dirty="0"/>
              <a:t> is 3x </a:t>
            </a:r>
            <a:r>
              <a:rPr lang="en-US" dirty="0" err="1"/>
              <a:t>hetzelfde</a:t>
            </a:r>
            <a:r>
              <a:rPr lang="en-US" dirty="0"/>
              <a:t>!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433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Doel</a:t>
            </a:r>
            <a:r>
              <a:rPr lang="en-US" dirty="0"/>
              <a:t>: </a:t>
            </a:r>
          </a:p>
          <a:p>
            <a:r>
              <a:rPr lang="en-US" dirty="0" err="1"/>
              <a:t>Achterhalen</a:t>
            </a:r>
            <a:r>
              <a:rPr lang="en-US" dirty="0"/>
              <a:t> wat je design </a:t>
            </a:r>
            <a:r>
              <a:rPr lang="en-US" dirty="0" err="1"/>
              <a:t>uitstraalt</a:t>
            </a:r>
            <a:endParaRPr lang="en-US" dirty="0"/>
          </a:p>
          <a:p>
            <a:r>
              <a:rPr lang="en-US" dirty="0" err="1"/>
              <a:t>Toetsen</a:t>
            </a:r>
            <a:r>
              <a:rPr lang="en-US" dirty="0"/>
              <a:t> of </a:t>
            </a:r>
            <a:r>
              <a:rPr lang="en-US" dirty="0" err="1"/>
              <a:t>merkwaarden</a:t>
            </a:r>
            <a:r>
              <a:rPr lang="en-US" dirty="0"/>
              <a:t> ”</a:t>
            </a:r>
            <a:r>
              <a:rPr lang="en-US" dirty="0" err="1"/>
              <a:t>voldoende</a:t>
            </a:r>
            <a:r>
              <a:rPr lang="en-US" dirty="0"/>
              <a:t>” </a:t>
            </a:r>
            <a:r>
              <a:rPr lang="en-US" dirty="0" err="1"/>
              <a:t>scoren</a:t>
            </a:r>
            <a:r>
              <a:rPr lang="en-US" dirty="0"/>
              <a:t>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Dit</a:t>
            </a:r>
            <a:r>
              <a:rPr lang="en-US" dirty="0"/>
              <a:t> is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voorbeeld</a:t>
            </a:r>
            <a:r>
              <a:rPr lang="en-US" dirty="0"/>
              <a:t> van </a:t>
            </a:r>
            <a:r>
              <a:rPr lang="en-US" b="1" dirty="0" err="1"/>
              <a:t>een</a:t>
            </a:r>
            <a:r>
              <a:rPr lang="en-US" b="1" dirty="0"/>
              <a:t> semi-</a:t>
            </a:r>
            <a:r>
              <a:rPr lang="en-US" b="1" dirty="0" err="1"/>
              <a:t>gesloten</a:t>
            </a:r>
            <a:r>
              <a:rPr lang="en-US" b="1" dirty="0"/>
              <a:t> </a:t>
            </a:r>
            <a:r>
              <a:rPr lang="en-US" dirty="0"/>
              <a:t>test. Je </a:t>
            </a:r>
            <a:r>
              <a:rPr lang="en-US" dirty="0" err="1"/>
              <a:t>helpt</a:t>
            </a:r>
            <a:r>
              <a:rPr lang="en-US" dirty="0"/>
              <a:t> de </a:t>
            </a:r>
            <a:r>
              <a:rPr lang="en-US" dirty="0" err="1"/>
              <a:t>gebruiker</a:t>
            </a:r>
            <a:r>
              <a:rPr lang="en-US" dirty="0"/>
              <a:t> door </a:t>
            </a:r>
            <a:r>
              <a:rPr lang="en-US" dirty="0" err="1"/>
              <a:t>voorgedefinieerde</a:t>
            </a:r>
            <a:r>
              <a:rPr lang="en-US" dirty="0"/>
              <a:t> </a:t>
            </a:r>
            <a:r>
              <a:rPr lang="en-US" dirty="0" err="1"/>
              <a:t>woorden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leggen</a:t>
            </a:r>
            <a:r>
              <a:rPr lang="en-US" dirty="0"/>
              <a:t>, maar </a:t>
            </a:r>
            <a:r>
              <a:rPr lang="en-US" dirty="0" err="1"/>
              <a:t>kiest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wel</a:t>
            </a:r>
            <a:r>
              <a:rPr lang="en-US" dirty="0"/>
              <a:t> </a:t>
            </a:r>
            <a:r>
              <a:rPr lang="en-US" dirty="0" err="1"/>
              <a:t>zoveel</a:t>
            </a:r>
            <a:r>
              <a:rPr lang="en-US" dirty="0"/>
              <a:t>,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gebruiker</a:t>
            </a:r>
            <a:r>
              <a:rPr lang="en-US" dirty="0"/>
              <a:t>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kiest</a:t>
            </a:r>
            <a:r>
              <a:rPr lang="en-US" dirty="0"/>
              <a:t> </a:t>
            </a:r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hij</a:t>
            </a:r>
            <a:r>
              <a:rPr lang="en-US" dirty="0"/>
              <a:t> van </a:t>
            </a:r>
            <a:r>
              <a:rPr lang="en-US" dirty="0" err="1"/>
              <a:t>toepassing</a:t>
            </a:r>
            <a:r>
              <a:rPr lang="en-US" dirty="0"/>
              <a:t> </a:t>
            </a:r>
            <a:r>
              <a:rPr lang="en-US" dirty="0" err="1"/>
              <a:t>vindt</a:t>
            </a:r>
            <a:r>
              <a:rPr lang="en-US" dirty="0"/>
              <a:t>. 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Uiteraard</a:t>
            </a:r>
            <a:r>
              <a:rPr lang="en-US" dirty="0"/>
              <a:t> </a:t>
            </a:r>
            <a:r>
              <a:rPr lang="en-US" dirty="0" err="1"/>
              <a:t>kies</a:t>
            </a:r>
            <a:r>
              <a:rPr lang="en-US" dirty="0"/>
              <a:t> je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woorden</a:t>
            </a:r>
            <a:r>
              <a:rPr lang="en-US" dirty="0"/>
              <a:t> die van </a:t>
            </a:r>
            <a:r>
              <a:rPr lang="en-US" dirty="0" err="1"/>
              <a:t>toepassing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op je </a:t>
            </a:r>
            <a:r>
              <a:rPr lang="en-US" dirty="0" err="1"/>
              <a:t>ontwerp</a:t>
            </a:r>
            <a:r>
              <a:rPr lang="en-US" dirty="0"/>
              <a:t>. </a:t>
            </a:r>
            <a:r>
              <a:rPr lang="en-US" dirty="0" err="1"/>
              <a:t>Maak</a:t>
            </a:r>
            <a:r>
              <a:rPr lang="en-US" dirty="0"/>
              <a:t> je </a:t>
            </a:r>
            <a:r>
              <a:rPr lang="en-US" dirty="0" err="1"/>
              <a:t>merkwaarden</a:t>
            </a:r>
            <a:r>
              <a:rPr lang="en-US" dirty="0"/>
              <a:t> </a:t>
            </a:r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onderdeel</a:t>
            </a:r>
            <a:r>
              <a:rPr lang="en-US" dirty="0"/>
              <a:t> van de test, maar </a:t>
            </a:r>
            <a:r>
              <a:rPr lang="en-US" dirty="0" err="1"/>
              <a:t>voeg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extra </a:t>
            </a:r>
            <a:r>
              <a:rPr lang="en-US" dirty="0" err="1"/>
              <a:t>woorden</a:t>
            </a:r>
            <a:r>
              <a:rPr lang="en-US" dirty="0"/>
              <a:t> toe.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121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paper van Microsoft </a:t>
            </a:r>
            <a:r>
              <a:rPr lang="en-US" dirty="0" err="1"/>
              <a:t>onderzoekers</a:t>
            </a:r>
            <a:r>
              <a:rPr lang="en-US" dirty="0"/>
              <a:t>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Benedek</a:t>
            </a:r>
            <a:r>
              <a:rPr lang="en-US" sz="2200" b="0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Joey &amp; Miner, Trish. (2002). Measuring Desirability: New methods for evaluating desirability in a usability lab setting.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584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Doel</a:t>
            </a:r>
            <a:r>
              <a:rPr lang="en-US" dirty="0"/>
              <a:t>: </a:t>
            </a:r>
          </a:p>
          <a:p>
            <a:r>
              <a:rPr lang="en-US" dirty="0" err="1"/>
              <a:t>achterhalen</a:t>
            </a:r>
            <a:r>
              <a:rPr lang="en-US" dirty="0"/>
              <a:t> wat je design </a:t>
            </a:r>
            <a:r>
              <a:rPr lang="en-US" dirty="0" err="1"/>
              <a:t>uitstraalt</a:t>
            </a:r>
            <a:endParaRPr lang="en-US" dirty="0"/>
          </a:p>
          <a:p>
            <a:r>
              <a:rPr lang="en-US" dirty="0" err="1"/>
              <a:t>Toetsen</a:t>
            </a:r>
            <a:r>
              <a:rPr lang="en-US" dirty="0"/>
              <a:t> of </a:t>
            </a:r>
            <a:r>
              <a:rPr lang="en-US" dirty="0" err="1"/>
              <a:t>merkwaarden</a:t>
            </a:r>
            <a:r>
              <a:rPr lang="en-US" dirty="0"/>
              <a:t> ”</a:t>
            </a:r>
            <a:r>
              <a:rPr lang="en-US" dirty="0" err="1"/>
              <a:t>voldoende</a:t>
            </a:r>
            <a:r>
              <a:rPr lang="en-US" dirty="0"/>
              <a:t>” </a:t>
            </a:r>
            <a:r>
              <a:rPr lang="en-US" dirty="0" err="1"/>
              <a:t>scoren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voorbeeld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b="1" dirty="0" err="1"/>
              <a:t>gesloten</a:t>
            </a:r>
            <a:r>
              <a:rPr lang="en-US" dirty="0"/>
              <a:t> test. </a:t>
            </a:r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deze</a:t>
            </a:r>
            <a:r>
              <a:rPr lang="en-US" dirty="0"/>
              <a:t> method </a:t>
            </a:r>
            <a:r>
              <a:rPr lang="en-US" dirty="0" err="1"/>
              <a:t>dwing</a:t>
            </a:r>
            <a:r>
              <a:rPr lang="en-US" dirty="0"/>
              <a:t> je </a:t>
            </a:r>
            <a:r>
              <a:rPr lang="en-US" dirty="0" err="1"/>
              <a:t>repsondenten</a:t>
            </a:r>
            <a:r>
              <a:rPr lang="en-US" dirty="0"/>
              <a:t> steeds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kiezen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2 </a:t>
            </a:r>
            <a:r>
              <a:rPr lang="en-US" dirty="0" err="1"/>
              <a:t>uitersten</a:t>
            </a:r>
            <a:r>
              <a:rPr lang="en-US" dirty="0"/>
              <a:t>.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langs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schaal</a:t>
            </a:r>
            <a:r>
              <a:rPr lang="en-US" dirty="0"/>
              <a:t> of </a:t>
            </a:r>
            <a:r>
              <a:rPr lang="en-US" dirty="0" err="1"/>
              <a:t>dichotoom</a:t>
            </a:r>
            <a:r>
              <a:rPr lang="en-US" dirty="0"/>
              <a:t>.</a:t>
            </a:r>
          </a:p>
          <a:p>
            <a:r>
              <a:rPr lang="en-US" dirty="0" err="1"/>
              <a:t>Uiteraard</a:t>
            </a:r>
            <a:r>
              <a:rPr lang="en-US" dirty="0"/>
              <a:t> </a:t>
            </a:r>
            <a:r>
              <a:rPr lang="en-US" dirty="0" err="1"/>
              <a:t>kies</a:t>
            </a:r>
            <a:r>
              <a:rPr lang="en-US" dirty="0"/>
              <a:t> je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woordparen</a:t>
            </a:r>
            <a:r>
              <a:rPr lang="en-US" dirty="0"/>
              <a:t> die van </a:t>
            </a:r>
            <a:r>
              <a:rPr lang="en-US" dirty="0" err="1"/>
              <a:t>toepassing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op je </a:t>
            </a:r>
            <a:r>
              <a:rPr lang="en-US" dirty="0" err="1"/>
              <a:t>ontwerp</a:t>
            </a:r>
            <a:r>
              <a:rPr lang="en-US" dirty="0"/>
              <a:t>. </a:t>
            </a:r>
            <a:r>
              <a:rPr lang="en-US" dirty="0" err="1"/>
              <a:t>Maak</a:t>
            </a:r>
            <a:r>
              <a:rPr lang="en-US" dirty="0"/>
              <a:t> je </a:t>
            </a:r>
            <a:r>
              <a:rPr lang="en-US" dirty="0" err="1"/>
              <a:t>merkwaarden</a:t>
            </a:r>
            <a:r>
              <a:rPr lang="en-US" dirty="0"/>
              <a:t> </a:t>
            </a:r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onderdeel</a:t>
            </a:r>
            <a:r>
              <a:rPr lang="en-US" dirty="0"/>
              <a:t> van de test, maar </a:t>
            </a:r>
            <a:r>
              <a:rPr lang="en-US" dirty="0" err="1"/>
              <a:t>voeg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extra </a:t>
            </a:r>
            <a:r>
              <a:rPr lang="en-US" dirty="0" err="1"/>
              <a:t>woorden</a:t>
            </a:r>
            <a:r>
              <a:rPr lang="en-US" dirty="0"/>
              <a:t> toe. </a:t>
            </a:r>
          </a:p>
        </p:txBody>
      </p:sp>
    </p:spTree>
    <p:extLst>
      <p:ext uri="{BB962C8B-B14F-4D97-AF65-F5344CB8AC3E}">
        <p14:creationId xmlns:p14="http://schemas.microsoft.com/office/powerpoint/2010/main" val="3935021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5" name="SCO2 najaar 2017 uitvoering Tilburg"/>
          <p:cNvSpPr txBox="1"/>
          <p:nvPr userDrawn="1"/>
        </p:nvSpPr>
        <p:spPr>
          <a:xfrm>
            <a:off x="1587500" y="8830106"/>
            <a:ext cx="10464800" cy="691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12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nl-NL" dirty="0"/>
              <a:t>UEX 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1602" y="1013736"/>
            <a:ext cx="9022111" cy="1009586"/>
          </a:xfrm>
        </p:spPr>
        <p:txBody>
          <a:bodyPr anchor="ctr"/>
          <a:lstStyle>
            <a:lvl1pPr>
              <a:defRPr sz="4551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9343" y="2964873"/>
            <a:ext cx="10746348" cy="5596620"/>
          </a:xfrm>
        </p:spPr>
        <p:txBody>
          <a:bodyPr/>
          <a:lstStyle>
            <a:lvl1pPr marL="487672" indent="-487672">
              <a:buFont typeface="Arial" charset="0"/>
              <a:buChar char="•"/>
              <a:defRPr>
                <a:latin typeface="Calibri" charset="0"/>
                <a:ea typeface="Calibri" charset="0"/>
                <a:cs typeface="Calibri" charset="0"/>
              </a:defRPr>
            </a:lvl1pPr>
            <a:lvl2pPr marL="975345" indent="-403143">
              <a:buFont typeface="Arial" charset="0"/>
              <a:buChar char="•"/>
              <a:defRPr>
                <a:latin typeface="Calibri" charset="0"/>
                <a:ea typeface="Calibri" charset="0"/>
                <a:cs typeface="Calibri" charset="0"/>
              </a:defRPr>
            </a:lvl2pPr>
            <a:lvl3pPr marL="1365483" indent="-325115">
              <a:buFont typeface="Arial" charset="0"/>
              <a:buChar char="•"/>
              <a:defRPr>
                <a:latin typeface="Calibri" charset="0"/>
                <a:ea typeface="Calibri" charset="0"/>
                <a:cs typeface="Calibri" charset="0"/>
              </a:defRPr>
            </a:lvl3pPr>
            <a:lvl4pPr marL="1755621" indent="-325115">
              <a:buFont typeface="Arial" charset="0"/>
              <a:buChar char="•"/>
              <a:defRPr>
                <a:latin typeface="Calibri" charset="0"/>
                <a:ea typeface="Calibri" charset="0"/>
                <a:cs typeface="Calibri" charset="0"/>
              </a:defRPr>
            </a:lvl4pPr>
            <a:lvl5pPr marL="2145758" indent="-325115">
              <a:buFont typeface="Arial" charset="0"/>
              <a:buChar char="•"/>
              <a:defRPr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charset="0"/>
                <a:ea typeface="Calibri" charset="0"/>
                <a:cs typeface="Calibri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charset="0"/>
                <a:ea typeface="Calibri" charset="0"/>
                <a:cs typeface="Calibri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833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698778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0011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50819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93763" y="2597150"/>
            <a:ext cx="5532437" cy="618807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78600" y="2597150"/>
            <a:ext cx="5532438" cy="618807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69428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98458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72219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84325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8166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5371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70901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9307513" y="519113"/>
            <a:ext cx="2803525" cy="8266112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93763" y="519113"/>
            <a:ext cx="8261350" cy="826611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1600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 anchor="t"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grpSp>
        <p:nvGrpSpPr>
          <p:cNvPr id="5" name="Groep 4"/>
          <p:cNvGrpSpPr/>
          <p:nvPr userDrawn="1"/>
        </p:nvGrpSpPr>
        <p:grpSpPr>
          <a:xfrm>
            <a:off x="292100" y="8613189"/>
            <a:ext cx="1134828" cy="1158222"/>
            <a:chOff x="292100" y="8613189"/>
            <a:chExt cx="1134828" cy="1158222"/>
          </a:xfrm>
        </p:grpSpPr>
        <p:sp>
          <p:nvSpPr>
            <p:cNvPr id="6" name="Rectangle"/>
            <p:cNvSpPr/>
            <p:nvPr/>
          </p:nvSpPr>
          <p:spPr>
            <a:xfrm>
              <a:off x="292100" y="8613189"/>
              <a:ext cx="1134828" cy="1158222"/>
            </a:xfrm>
            <a:prstGeom prst="rect">
              <a:avLst/>
            </a:prstGeom>
            <a:solidFill>
              <a:srgbClr val="0000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7" name="Image" descr="Image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51040" y="8869182"/>
              <a:ext cx="816948" cy="613106"/>
            </a:xfrm>
            <a:prstGeom prst="rect">
              <a:avLst/>
            </a:prstGeom>
            <a:ln w="12700">
              <a:miter lim="400000"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73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93763" y="519113"/>
            <a:ext cx="11217275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93763" y="2597150"/>
            <a:ext cx="11217275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93763" y="9040813"/>
            <a:ext cx="29257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10AF7-1127-4D06-AEE9-7BB517D250B3}" type="datetimeFigureOut">
              <a:rPr lang="nl-NL" smtClean="0"/>
              <a:t>30-09-19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308475" y="9040813"/>
            <a:ext cx="438785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85275" y="9040813"/>
            <a:ext cx="2925763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99A16-460D-43B3-998C-4FFEB40C1A8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1045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hict.instructure.com/courses/8638/pages/uex-brand-test-1-slash-2-preparatio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xmatters.com/mt/archives/2010/02/rapid-desirability-testing-a-case-study.php" TargetMode="External"/><Relationship Id="rId2" Type="http://schemas.openxmlformats.org/officeDocument/2006/relationships/hyperlink" Target="https://boagworld.com/design/testing-design/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www.nngroup.com/articles/testing-visual-desig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time_continue=132&amp;v=X0FG0jCqLYQ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www.youtube.com/watch?v=X0FG0jCqLYQ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212872" y="9013582"/>
            <a:ext cx="489855" cy="32355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/>
          <a:lstStyle>
            <a:lvl1pPr algn="r"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1</a:t>
            </a:fld>
            <a:endParaRPr/>
          </a:p>
        </p:txBody>
      </p:sp>
      <p:grpSp>
        <p:nvGrpSpPr>
          <p:cNvPr id="2" name="Groep 1"/>
          <p:cNvGrpSpPr/>
          <p:nvPr/>
        </p:nvGrpSpPr>
        <p:grpSpPr>
          <a:xfrm>
            <a:off x="292100" y="8613189"/>
            <a:ext cx="1134828" cy="1158222"/>
            <a:chOff x="292100" y="8613189"/>
            <a:chExt cx="1134828" cy="1158222"/>
          </a:xfrm>
        </p:grpSpPr>
        <p:sp>
          <p:nvSpPr>
            <p:cNvPr id="120" name="Rectangle"/>
            <p:cNvSpPr/>
            <p:nvPr/>
          </p:nvSpPr>
          <p:spPr>
            <a:xfrm>
              <a:off x="292100" y="8613189"/>
              <a:ext cx="1134828" cy="1158222"/>
            </a:xfrm>
            <a:prstGeom prst="rect">
              <a:avLst/>
            </a:prstGeom>
            <a:solidFill>
              <a:srgbClr val="0000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121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1040" y="8869182"/>
              <a:ext cx="816948" cy="613106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22" name="SCO2 najaar 2017 uitvoering Tilburg"/>
          <p:cNvSpPr txBox="1"/>
          <p:nvPr/>
        </p:nvSpPr>
        <p:spPr>
          <a:xfrm>
            <a:off x="1587500" y="8830106"/>
            <a:ext cx="10464800" cy="691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12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nl-NL" dirty="0"/>
              <a:t>UEX </a:t>
            </a:r>
            <a:endParaRPr dirty="0"/>
          </a:p>
        </p:txBody>
      </p:sp>
      <p:sp>
        <p:nvSpPr>
          <p:cNvPr id="123" name="Merk-markt en concurrentie…"/>
          <p:cNvSpPr txBox="1"/>
          <p:nvPr/>
        </p:nvSpPr>
        <p:spPr>
          <a:xfrm>
            <a:off x="1270000" y="3530600"/>
            <a:ext cx="10464800" cy="158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4000" b="0" cap="all">
                <a:latin typeface="Arial"/>
                <a:ea typeface="Arial"/>
                <a:cs typeface="Arial"/>
                <a:sym typeface="Arial"/>
              </a:defRPr>
            </a:pPr>
            <a:r>
              <a:rPr lang="nl-NL" dirty="0" err="1"/>
              <a:t>Experience</a:t>
            </a:r>
            <a:r>
              <a:rPr lang="nl-NL" dirty="0"/>
              <a:t> </a:t>
            </a:r>
            <a:r>
              <a:rPr lang="nl-NL" dirty="0" err="1"/>
              <a:t>testinG</a:t>
            </a:r>
            <a:endParaRPr lang="nl-NL" dirty="0"/>
          </a:p>
          <a:p>
            <a:pPr>
              <a:defRPr sz="4000" b="0" cap="all">
                <a:latin typeface="Arial"/>
                <a:ea typeface="Arial"/>
                <a:cs typeface="Arial"/>
                <a:sym typeface="Arial"/>
              </a:defRPr>
            </a:pPr>
            <a:r>
              <a:rPr lang="nl-NL" dirty="0"/>
              <a:t>BRAND TEST</a:t>
            </a:r>
          </a:p>
        </p:txBody>
      </p:sp>
    </p:spTree>
    <p:extLst>
      <p:ext uri="{BB962C8B-B14F-4D97-AF65-F5344CB8AC3E}">
        <p14:creationId xmlns:p14="http://schemas.microsoft.com/office/powerpoint/2010/main" val="94424962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2BDA5-4C3E-2D42-8B91-C1E1CB2AB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III: Keyword matching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9A0F19-44E9-A04A-8160-DB880C0F14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21" y="2603748"/>
            <a:ext cx="5133436" cy="36313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BD16EF-3DA9-CB4D-BB9B-C8621482E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581" y="2603748"/>
            <a:ext cx="6403588" cy="36313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4567C0-C08B-8F4B-9D47-A16773EB92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12545" y="5822865"/>
            <a:ext cx="8903783" cy="54338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EE3E70-A7D5-B548-A18A-345851B9558D}"/>
              </a:ext>
            </a:extLst>
          </p:cNvPr>
          <p:cNvSpPr txBox="1"/>
          <p:nvPr/>
        </p:nvSpPr>
        <p:spPr>
          <a:xfrm rot="19603716">
            <a:off x="565316" y="6524966"/>
            <a:ext cx="2115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Bradley Hand" pitchFamily="2" charset="77"/>
                <a:ea typeface="Ayuthaya" pitchFamily="2" charset="-34"/>
                <a:cs typeface="Ayuthaya" pitchFamily="2" charset="-34"/>
              </a:rPr>
              <a:t>Choose 5 words that you find appropriate</a:t>
            </a:r>
            <a:endParaRPr lang="en-US" sz="1800" b="1" dirty="0">
              <a:latin typeface="Bradley Hand" pitchFamily="2" charset="77"/>
              <a:ea typeface="Ayuthaya" pitchFamily="2" charset="-34"/>
              <a:cs typeface="Ayuthaya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58318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9F2B0-67F1-924E-9E38-0389704F8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1602" y="1013736"/>
            <a:ext cx="10185335" cy="1009586"/>
          </a:xfrm>
        </p:spPr>
        <p:txBody>
          <a:bodyPr/>
          <a:lstStyle/>
          <a:p>
            <a:r>
              <a:rPr lang="en-US" dirty="0"/>
              <a:t>Examples of adjectives (Microsoft)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7D6E4-B488-1941-ACD8-8E4EE315A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Accessible    Desirable    Gets in the way    Patronizing    Stressful</a:t>
            </a:r>
            <a:br>
              <a:rPr lang="en-US" dirty="0"/>
            </a:br>
            <a:r>
              <a:rPr lang="en-US" dirty="0"/>
              <a:t>Appealing    Easy to use    Hard to use    Personal    Time-consuming</a:t>
            </a:r>
            <a:br>
              <a:rPr lang="en-US" dirty="0"/>
            </a:br>
            <a:r>
              <a:rPr lang="en-US" dirty="0"/>
              <a:t>Attractive    Efficient    High quality    Predictable    Time-saving</a:t>
            </a:r>
            <a:br>
              <a:rPr lang="en-US" dirty="0"/>
            </a:br>
            <a:r>
              <a:rPr lang="en-US" dirty="0"/>
              <a:t>Busy    Empowering    Inconsistent    Relevant    Too technical</a:t>
            </a:r>
            <a:br>
              <a:rPr lang="en-US" dirty="0"/>
            </a:br>
            <a:r>
              <a:rPr lang="en-US" dirty="0"/>
              <a:t>Collaborative    Exciting    Intimidating    Reliable    Trustworthy</a:t>
            </a:r>
            <a:br>
              <a:rPr lang="en-US" dirty="0"/>
            </a:br>
            <a:r>
              <a:rPr lang="en-US" dirty="0"/>
              <a:t>Complex    Familiar    Inviting    Rigid    Uncontrollable</a:t>
            </a:r>
            <a:br>
              <a:rPr lang="en-US" dirty="0"/>
            </a:br>
            <a:r>
              <a:rPr lang="en-US" dirty="0"/>
              <a:t>Comprehensive    Fast    Motivating    Simplistic    Unconventional</a:t>
            </a:r>
            <a:br>
              <a:rPr lang="en-US" dirty="0"/>
            </a:br>
            <a:r>
              <a:rPr lang="en-US" dirty="0"/>
              <a:t>Confusing    Flexible    Not valuable    Slow    Unpredictable</a:t>
            </a:r>
            <a:br>
              <a:rPr lang="en-US" dirty="0"/>
            </a:br>
            <a:r>
              <a:rPr lang="en-US" dirty="0"/>
              <a:t>Connected    Fresh    Organized    Sophisticated    Usable</a:t>
            </a:r>
            <a:br>
              <a:rPr lang="en-US" dirty="0"/>
            </a:br>
            <a:r>
              <a:rPr lang="en-US" dirty="0"/>
              <a:t>Consistent    Frustrating    Overbearing    Stimulating    Useful</a:t>
            </a:r>
            <a:br>
              <a:rPr lang="en-US" dirty="0"/>
            </a:br>
            <a:r>
              <a:rPr lang="en-US" dirty="0"/>
              <a:t>Customizable    Fun    Overwhelming    Straight Forward    Valuable</a:t>
            </a:r>
          </a:p>
        </p:txBody>
      </p:sp>
    </p:spTree>
    <p:extLst>
      <p:ext uri="{BB962C8B-B14F-4D97-AF65-F5344CB8AC3E}">
        <p14:creationId xmlns:p14="http://schemas.microsoft.com/office/powerpoint/2010/main" val="1118984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083B3-C05F-F14F-B378-DEC29316F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IV: Semantic differential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C009E2-DCCD-CB45-B59F-38DA7A7423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387" y="2603750"/>
            <a:ext cx="5133436" cy="36313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E42194-2014-1347-9AFA-2D19935041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517" y="2712941"/>
            <a:ext cx="5715000" cy="401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C162EE-EC09-954C-96BD-0906860081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12545" y="5822865"/>
            <a:ext cx="8903783" cy="54338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3B60AE-3093-6440-B401-F40055EAFB46}"/>
              </a:ext>
            </a:extLst>
          </p:cNvPr>
          <p:cNvSpPr txBox="1"/>
          <p:nvPr/>
        </p:nvSpPr>
        <p:spPr>
          <a:xfrm rot="19603716">
            <a:off x="571619" y="6424925"/>
            <a:ext cx="21295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Bradley Hand" pitchFamily="2" charset="77"/>
                <a:ea typeface="Ayuthaya" pitchFamily="2" charset="-34"/>
                <a:cs typeface="Ayuthaya" pitchFamily="2" charset="-34"/>
              </a:rPr>
              <a:t>Score the differentials and discuss them</a:t>
            </a:r>
          </a:p>
        </p:txBody>
      </p:sp>
    </p:spTree>
    <p:extLst>
      <p:ext uri="{BB962C8B-B14F-4D97-AF65-F5344CB8AC3E}">
        <p14:creationId xmlns:p14="http://schemas.microsoft.com/office/powerpoint/2010/main" val="2364675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E1C8030-FF33-F941-814A-C679F4C8BE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387" y="2603750"/>
            <a:ext cx="5133436" cy="36313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26CD53-F764-DC41-8532-895F1DFEE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V: A/B test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03C036-061E-C04D-AC6A-750AE109009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132" y="2464992"/>
            <a:ext cx="5329593" cy="37700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830C67B-35F6-DF43-BE97-80DB2C5EA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81355" y="5769967"/>
            <a:ext cx="10603454" cy="64710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5A9888-C61F-F14F-A70C-3D44437707BF}"/>
              </a:ext>
            </a:extLst>
          </p:cNvPr>
          <p:cNvSpPr txBox="1"/>
          <p:nvPr/>
        </p:nvSpPr>
        <p:spPr>
          <a:xfrm rot="19603716">
            <a:off x="486684" y="6446832"/>
            <a:ext cx="1970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Bradley Hand" pitchFamily="2" charset="77"/>
                <a:ea typeface="Ayuthaya" pitchFamily="2" charset="-34"/>
                <a:cs typeface="Ayuthaya" pitchFamily="2" charset="-34"/>
              </a:rPr>
              <a:t>Which version do you find the most naughty?</a:t>
            </a:r>
          </a:p>
        </p:txBody>
      </p:sp>
    </p:spTree>
    <p:extLst>
      <p:ext uri="{BB962C8B-B14F-4D97-AF65-F5344CB8AC3E}">
        <p14:creationId xmlns:p14="http://schemas.microsoft.com/office/powerpoint/2010/main" val="3529959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28009-C41F-B64F-8687-29EF5E89A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1602" y="1013736"/>
            <a:ext cx="13320421" cy="1009586"/>
          </a:xfrm>
        </p:spPr>
        <p:txBody>
          <a:bodyPr/>
          <a:lstStyle/>
          <a:p>
            <a:r>
              <a:rPr lang="en-US" dirty="0"/>
              <a:t>Example VI: Testing with competitors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9FD37-09F1-9F4E-AC5C-AD04E542D0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12545" y="5822865"/>
            <a:ext cx="8903783" cy="54338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65862F-D3E0-AA4D-A7AC-85B699E1278A}"/>
              </a:ext>
            </a:extLst>
          </p:cNvPr>
          <p:cNvSpPr txBox="1"/>
          <p:nvPr/>
        </p:nvSpPr>
        <p:spPr>
          <a:xfrm rot="19603716">
            <a:off x="584655" y="6422385"/>
            <a:ext cx="19704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Bradley Hand" pitchFamily="2" charset="77"/>
                <a:ea typeface="Ayuthaya" pitchFamily="2" charset="-34"/>
                <a:cs typeface="Ayuthaya" pitchFamily="2" charset="-34"/>
              </a:rPr>
              <a:t>Which one is the most innovative</a:t>
            </a:r>
            <a:endParaRPr lang="en-US" sz="2000" b="1" dirty="0">
              <a:latin typeface="Bradley Hand" pitchFamily="2" charset="77"/>
              <a:ea typeface="Ayuthaya" pitchFamily="2" charset="-34"/>
              <a:cs typeface="Ayuthaya" pitchFamily="2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1F83AB-E621-0446-89D4-5B8CEA76F7C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275" y="2870215"/>
            <a:ext cx="4375150" cy="30949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42984B-E891-F649-806A-B1260F4E6D7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9" r="4159"/>
          <a:stretch/>
        </p:blipFill>
        <p:spPr>
          <a:xfrm>
            <a:off x="8479425" y="2870215"/>
            <a:ext cx="4375151" cy="30949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A57500-F189-F645-85B9-5107AEE0DD5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7" r="3797"/>
          <a:stretch/>
        </p:blipFill>
        <p:spPr>
          <a:xfrm>
            <a:off x="4104275" y="5965120"/>
            <a:ext cx="4375150" cy="30949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93E99C8-2E10-C64B-B5D9-ED97DB5E125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2"/>
          <a:stretch/>
        </p:blipFill>
        <p:spPr>
          <a:xfrm>
            <a:off x="8463438" y="5965120"/>
            <a:ext cx="4391138" cy="325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205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925719-980E-CA4B-85CA-92A83CE8A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Prepare</a:t>
            </a:r>
            <a:r>
              <a:rPr lang="nl-NL" dirty="0"/>
              <a:t> a brand test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A33922A-034F-424C-B9EB-A259FBC5A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 fontScale="55000" lnSpcReduction="20000"/>
          </a:bodyPr>
          <a:lstStyle/>
          <a:p>
            <a:pPr marL="0" indent="0">
              <a:buNone/>
            </a:pPr>
            <a:r>
              <a:rPr lang="nl-NL" sz="5000" dirty="0" err="1"/>
              <a:t>Prepare</a:t>
            </a:r>
            <a:r>
              <a:rPr lang="nl-NL" sz="5000" dirty="0"/>
              <a:t> a brand test </a:t>
            </a:r>
            <a:r>
              <a:rPr lang="nl-NL" sz="5000" dirty="0" err="1"/>
              <a:t>for</a:t>
            </a:r>
            <a:r>
              <a:rPr lang="nl-NL" sz="5000" dirty="0"/>
              <a:t> </a:t>
            </a:r>
            <a:r>
              <a:rPr lang="nl-NL" sz="5000" dirty="0" err="1"/>
              <a:t>your</a:t>
            </a:r>
            <a:r>
              <a:rPr lang="nl-NL" sz="5000" dirty="0"/>
              <a:t> project </a:t>
            </a:r>
            <a:r>
              <a:rPr lang="nl-NL" sz="5000" dirty="0" err="1"/>
              <a:t>group</a:t>
            </a:r>
            <a:r>
              <a:rPr lang="nl-NL" sz="5000" dirty="0"/>
              <a:t>. </a:t>
            </a:r>
            <a:r>
              <a:rPr lang="nl-NL" sz="5000" dirty="0" err="1"/>
              <a:t>Decide</a:t>
            </a:r>
            <a:r>
              <a:rPr lang="nl-NL" sz="5000" dirty="0"/>
              <a:t> </a:t>
            </a:r>
            <a:r>
              <a:rPr lang="nl-NL" sz="5000" dirty="0" err="1"/>
              <a:t>together</a:t>
            </a:r>
            <a:r>
              <a:rPr lang="nl-NL" sz="5000" dirty="0"/>
              <a:t> </a:t>
            </a:r>
            <a:r>
              <a:rPr lang="nl-NL" sz="5000" dirty="0" err="1"/>
              <a:t>which</a:t>
            </a:r>
            <a:r>
              <a:rPr lang="nl-NL" sz="5000" dirty="0"/>
              <a:t> brand </a:t>
            </a:r>
            <a:r>
              <a:rPr lang="nl-NL" sz="5000" dirty="0" err="1"/>
              <a:t>material</a:t>
            </a:r>
            <a:r>
              <a:rPr lang="nl-NL" sz="5000" dirty="0"/>
              <a:t> </a:t>
            </a:r>
            <a:r>
              <a:rPr lang="nl-NL" sz="5000" dirty="0" err="1"/>
              <a:t>you</a:t>
            </a:r>
            <a:r>
              <a:rPr lang="nl-NL" sz="5000" dirty="0"/>
              <a:t> want </a:t>
            </a:r>
            <a:r>
              <a:rPr lang="nl-NL" sz="5000" dirty="0" err="1"/>
              <a:t>to</a:t>
            </a:r>
            <a:r>
              <a:rPr lang="nl-NL" sz="5000" dirty="0"/>
              <a:t> test. </a:t>
            </a:r>
            <a:r>
              <a:rPr lang="nl-NL" sz="5000" dirty="0" err="1"/>
              <a:t>Together</a:t>
            </a:r>
            <a:r>
              <a:rPr lang="nl-NL" sz="5000" dirty="0"/>
              <a:t>, </a:t>
            </a:r>
            <a:r>
              <a:rPr lang="nl-NL" sz="5000" dirty="0" err="1"/>
              <a:t>write</a:t>
            </a:r>
            <a:r>
              <a:rPr lang="nl-NL" sz="5000" dirty="0"/>
              <a:t> a </a:t>
            </a:r>
            <a:r>
              <a:rPr lang="nl-NL" sz="5000" b="1" dirty="0"/>
              <a:t>test plan:</a:t>
            </a:r>
          </a:p>
          <a:p>
            <a:pPr>
              <a:lnSpc>
                <a:spcPct val="120000"/>
              </a:lnSpc>
              <a:spcBef>
                <a:spcPts val="2000"/>
              </a:spcBef>
            </a:pPr>
            <a:r>
              <a:rPr lang="nl-NL" sz="4200" dirty="0"/>
              <a:t>The </a:t>
            </a:r>
            <a:r>
              <a:rPr lang="nl-NL" sz="4200" b="1" dirty="0"/>
              <a:t>goal</a:t>
            </a:r>
            <a:r>
              <a:rPr lang="nl-NL" sz="4200" dirty="0"/>
              <a:t> of </a:t>
            </a:r>
            <a:r>
              <a:rPr lang="nl-NL" sz="4200" dirty="0" err="1"/>
              <a:t>your</a:t>
            </a:r>
            <a:r>
              <a:rPr lang="nl-NL" sz="4200" dirty="0"/>
              <a:t> test</a:t>
            </a:r>
          </a:p>
          <a:p>
            <a:pPr>
              <a:lnSpc>
                <a:spcPct val="120000"/>
              </a:lnSpc>
              <a:spcBef>
                <a:spcPts val="2000"/>
              </a:spcBef>
            </a:pPr>
            <a:r>
              <a:rPr lang="nl-NL" sz="4200" dirty="0" err="1"/>
              <a:t>Your</a:t>
            </a:r>
            <a:r>
              <a:rPr lang="nl-NL" sz="4200" dirty="0"/>
              <a:t> </a:t>
            </a:r>
            <a:r>
              <a:rPr lang="nl-NL" sz="4200" b="1" dirty="0"/>
              <a:t>test users</a:t>
            </a:r>
            <a:endParaRPr lang="nl-NL" sz="4200" dirty="0"/>
          </a:p>
          <a:p>
            <a:pPr>
              <a:lnSpc>
                <a:spcPct val="120000"/>
              </a:lnSpc>
              <a:spcBef>
                <a:spcPts val="2000"/>
              </a:spcBef>
            </a:pPr>
            <a:r>
              <a:rPr lang="nl-NL" sz="4200" dirty="0" err="1"/>
              <a:t>Your</a:t>
            </a:r>
            <a:r>
              <a:rPr lang="nl-NL" sz="4200" dirty="0"/>
              <a:t> test </a:t>
            </a:r>
            <a:r>
              <a:rPr lang="nl-NL" sz="4200" b="1" dirty="0" err="1"/>
              <a:t>method</a:t>
            </a:r>
            <a:r>
              <a:rPr lang="nl-NL" sz="4200" dirty="0"/>
              <a:t>.</a:t>
            </a:r>
          </a:p>
          <a:p>
            <a:pPr lvl="1">
              <a:lnSpc>
                <a:spcPct val="120000"/>
              </a:lnSpc>
              <a:spcBef>
                <a:spcPts val="2000"/>
              </a:spcBef>
            </a:pPr>
            <a:r>
              <a:rPr lang="nl-NL" sz="4200" dirty="0"/>
              <a:t>Make </a:t>
            </a:r>
            <a:r>
              <a:rPr lang="nl-NL" sz="4200" dirty="0" err="1"/>
              <a:t>an</a:t>
            </a:r>
            <a:r>
              <a:rPr lang="nl-NL" sz="4200" dirty="0"/>
              <a:t> </a:t>
            </a:r>
            <a:r>
              <a:rPr lang="nl-NL" sz="4200" dirty="0" err="1"/>
              <a:t>appropriate</a:t>
            </a:r>
            <a:r>
              <a:rPr lang="nl-NL" sz="4200" dirty="0"/>
              <a:t> </a:t>
            </a:r>
            <a:r>
              <a:rPr lang="nl-NL" sz="4200" dirty="0" err="1"/>
              <a:t>selection</a:t>
            </a:r>
            <a:r>
              <a:rPr lang="nl-NL" sz="4200" dirty="0"/>
              <a:t> </a:t>
            </a:r>
            <a:r>
              <a:rPr lang="nl-NL" sz="4200" dirty="0" err="1"/>
              <a:t>and</a:t>
            </a:r>
            <a:r>
              <a:rPr lang="nl-NL" sz="4200" dirty="0"/>
              <a:t> </a:t>
            </a:r>
            <a:r>
              <a:rPr lang="nl-NL" sz="4200" dirty="0" err="1"/>
              <a:t>combination</a:t>
            </a:r>
            <a:r>
              <a:rPr lang="nl-NL" sz="4200" dirty="0"/>
              <a:t> of </a:t>
            </a:r>
            <a:r>
              <a:rPr lang="nl-NL" sz="4200" dirty="0" err="1"/>
              <a:t>the</a:t>
            </a:r>
            <a:r>
              <a:rPr lang="nl-NL" sz="4200" dirty="0"/>
              <a:t> </a:t>
            </a:r>
            <a:r>
              <a:rPr lang="nl-NL" sz="4200" dirty="0" err="1"/>
              <a:t>methods</a:t>
            </a:r>
            <a:r>
              <a:rPr lang="nl-NL" sz="4200" dirty="0"/>
              <a:t> </a:t>
            </a:r>
            <a:r>
              <a:rPr lang="nl-NL" sz="4200" dirty="0" err="1"/>
              <a:t>that</a:t>
            </a:r>
            <a:r>
              <a:rPr lang="nl-NL" sz="4200" dirty="0"/>
              <a:t> are </a:t>
            </a:r>
            <a:r>
              <a:rPr lang="nl-NL" sz="4200" dirty="0" err="1"/>
              <a:t>discussed</a:t>
            </a:r>
            <a:r>
              <a:rPr lang="nl-NL" sz="4200" dirty="0"/>
              <a:t> in class.</a:t>
            </a:r>
          </a:p>
          <a:p>
            <a:pPr lvl="1">
              <a:lnSpc>
                <a:spcPct val="120000"/>
              </a:lnSpc>
              <a:spcBef>
                <a:spcPts val="2000"/>
              </a:spcBef>
            </a:pPr>
            <a:r>
              <a:rPr lang="nl-NL" sz="4200" dirty="0" err="1"/>
              <a:t>Describe</a:t>
            </a:r>
            <a:r>
              <a:rPr lang="nl-NL" sz="4200" dirty="0"/>
              <a:t> </a:t>
            </a:r>
            <a:r>
              <a:rPr lang="nl-NL" sz="4200" dirty="0" err="1"/>
              <a:t>the</a:t>
            </a:r>
            <a:r>
              <a:rPr lang="nl-NL" sz="4200" dirty="0"/>
              <a:t> </a:t>
            </a:r>
            <a:r>
              <a:rPr lang="nl-NL" sz="4200" dirty="0" err="1"/>
              <a:t>products</a:t>
            </a:r>
            <a:r>
              <a:rPr lang="nl-NL" sz="4200" dirty="0"/>
              <a:t> or designs </a:t>
            </a:r>
            <a:r>
              <a:rPr lang="nl-NL" sz="4200" dirty="0" err="1"/>
              <a:t>you</a:t>
            </a:r>
            <a:r>
              <a:rPr lang="nl-NL" sz="4200" dirty="0"/>
              <a:t> want </a:t>
            </a:r>
            <a:r>
              <a:rPr lang="nl-NL" sz="4200" dirty="0" err="1"/>
              <a:t>to</a:t>
            </a:r>
            <a:r>
              <a:rPr lang="nl-NL" sz="4200" dirty="0"/>
              <a:t> test</a:t>
            </a:r>
          </a:p>
          <a:p>
            <a:pPr lvl="1">
              <a:lnSpc>
                <a:spcPct val="120000"/>
              </a:lnSpc>
              <a:spcBef>
                <a:spcPts val="2000"/>
              </a:spcBef>
            </a:pPr>
            <a:r>
              <a:rPr lang="nl-NL" sz="4200" dirty="0"/>
              <a:t>(</a:t>
            </a:r>
            <a:r>
              <a:rPr lang="nl-NL" sz="4200" dirty="0" err="1"/>
              <a:t>if</a:t>
            </a:r>
            <a:r>
              <a:rPr lang="nl-NL" sz="4200" dirty="0"/>
              <a:t> </a:t>
            </a:r>
            <a:r>
              <a:rPr lang="nl-NL" sz="4200" dirty="0" err="1"/>
              <a:t>needed</a:t>
            </a:r>
            <a:r>
              <a:rPr lang="nl-NL" sz="4200" dirty="0"/>
              <a:t>) Select </a:t>
            </a:r>
            <a:r>
              <a:rPr lang="nl-NL" sz="4200" dirty="0" err="1"/>
              <a:t>the</a:t>
            </a:r>
            <a:r>
              <a:rPr lang="nl-NL" sz="4200" dirty="0"/>
              <a:t> </a:t>
            </a:r>
            <a:r>
              <a:rPr lang="nl-NL" sz="4200" dirty="0" err="1"/>
              <a:t>keywords</a:t>
            </a:r>
            <a:r>
              <a:rPr lang="nl-NL" sz="4200" dirty="0"/>
              <a:t> </a:t>
            </a:r>
            <a:r>
              <a:rPr lang="nl-NL" sz="4200" dirty="0" err="1"/>
              <a:t>you</a:t>
            </a:r>
            <a:r>
              <a:rPr lang="nl-NL" sz="4200" dirty="0"/>
              <a:t> </a:t>
            </a:r>
            <a:r>
              <a:rPr lang="nl-NL" sz="4200" dirty="0" err="1"/>
              <a:t>use</a:t>
            </a:r>
            <a:r>
              <a:rPr lang="nl-NL" sz="4200" dirty="0"/>
              <a:t> in </a:t>
            </a:r>
            <a:r>
              <a:rPr lang="nl-NL" sz="4200" dirty="0" err="1"/>
              <a:t>your</a:t>
            </a:r>
            <a:r>
              <a:rPr lang="nl-NL" sz="4200" dirty="0"/>
              <a:t> test</a:t>
            </a:r>
          </a:p>
          <a:p>
            <a:pPr lvl="1">
              <a:lnSpc>
                <a:spcPct val="120000"/>
              </a:lnSpc>
              <a:spcBef>
                <a:spcPts val="2000"/>
              </a:spcBef>
            </a:pPr>
            <a:r>
              <a:rPr lang="nl-NL" sz="4200" dirty="0" err="1"/>
              <a:t>Prepare</a:t>
            </a:r>
            <a:r>
              <a:rPr lang="nl-NL" sz="4200" dirty="0"/>
              <a:t> </a:t>
            </a:r>
            <a:r>
              <a:rPr lang="nl-NL" sz="4200" dirty="0" err="1"/>
              <a:t>any</a:t>
            </a:r>
            <a:r>
              <a:rPr lang="nl-NL" sz="4200" dirty="0"/>
              <a:t> </a:t>
            </a:r>
            <a:r>
              <a:rPr lang="nl-NL" sz="4200" dirty="0" err="1"/>
              <a:t>additional</a:t>
            </a:r>
            <a:r>
              <a:rPr lang="nl-NL" sz="4200" dirty="0"/>
              <a:t> </a:t>
            </a:r>
            <a:r>
              <a:rPr lang="nl-NL" sz="4200" dirty="0" err="1"/>
              <a:t>questions</a:t>
            </a:r>
            <a:r>
              <a:rPr lang="nl-NL" sz="4200" dirty="0"/>
              <a:t> </a:t>
            </a:r>
            <a:r>
              <a:rPr lang="nl-NL" sz="4200" dirty="0" err="1"/>
              <a:t>for</a:t>
            </a:r>
            <a:r>
              <a:rPr lang="nl-NL" sz="4200" dirty="0"/>
              <a:t> </a:t>
            </a:r>
            <a:r>
              <a:rPr lang="nl-NL" sz="4200" dirty="0" err="1"/>
              <a:t>your</a:t>
            </a:r>
            <a:r>
              <a:rPr lang="nl-NL" sz="4200" dirty="0"/>
              <a:t> test user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9761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F4F372-F100-FF48-8C51-185F937AD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Conduct</a:t>
            </a:r>
            <a:r>
              <a:rPr lang="nl-NL" dirty="0"/>
              <a:t> a brand test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2B46F6-477C-154B-ABD7-5B75AD749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nl-NL" dirty="0" err="1"/>
              <a:t>Execute</a:t>
            </a:r>
            <a:r>
              <a:rPr lang="nl-NL" dirty="0"/>
              <a:t> a brand test, </a:t>
            </a:r>
            <a:r>
              <a:rPr lang="nl-NL" dirty="0" err="1"/>
              <a:t>following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 </a:t>
            </a:r>
            <a:r>
              <a:rPr lang="nl-NL" u="sng" dirty="0">
                <a:hlinkClick r:id="rId3" tooltip="UEX: Brand Test 1/2: Preparation"/>
              </a:rPr>
              <a:t>group's test plan</a:t>
            </a:r>
            <a:r>
              <a:rPr lang="nl-NL" dirty="0"/>
              <a:t>, </a:t>
            </a:r>
            <a:r>
              <a:rPr lang="nl-NL" dirty="0" err="1"/>
              <a:t>with</a:t>
            </a:r>
            <a:r>
              <a:rPr lang="nl-NL" dirty="0"/>
              <a:t> at </a:t>
            </a:r>
            <a:r>
              <a:rPr lang="nl-NL" dirty="0" err="1"/>
              <a:t>least</a:t>
            </a:r>
            <a:r>
              <a:rPr lang="nl-NL" dirty="0"/>
              <a:t> 2 subjects per student. </a:t>
            </a:r>
          </a:p>
          <a:p>
            <a:pPr marL="0" indent="0">
              <a:buNone/>
            </a:pPr>
            <a:r>
              <a:rPr lang="nl-NL" dirty="0"/>
              <a:t>Put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results</a:t>
            </a:r>
            <a:r>
              <a:rPr lang="nl-NL" dirty="0"/>
              <a:t> </a:t>
            </a:r>
            <a:r>
              <a:rPr lang="nl-NL" dirty="0" err="1"/>
              <a:t>together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write</a:t>
            </a:r>
            <a:r>
              <a:rPr lang="nl-NL" dirty="0"/>
              <a:t> a report </a:t>
            </a:r>
            <a:r>
              <a:rPr lang="nl-NL" dirty="0" err="1"/>
              <a:t>including</a:t>
            </a:r>
            <a:r>
              <a:rPr lang="nl-NL" dirty="0"/>
              <a:t>:</a:t>
            </a:r>
          </a:p>
          <a:p>
            <a:r>
              <a:rPr lang="nl-NL" dirty="0" err="1"/>
              <a:t>description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test</a:t>
            </a:r>
          </a:p>
          <a:p>
            <a:r>
              <a:rPr lang="nl-NL" dirty="0" err="1"/>
              <a:t>presentation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results</a:t>
            </a:r>
            <a:r>
              <a:rPr lang="nl-NL" dirty="0"/>
              <a:t> (</a:t>
            </a:r>
            <a:r>
              <a:rPr lang="nl-NL" dirty="0" err="1"/>
              <a:t>visualize</a:t>
            </a:r>
            <a:r>
              <a:rPr lang="nl-NL" dirty="0"/>
              <a:t>!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photo's</a:t>
            </a:r>
            <a:r>
              <a:rPr lang="nl-NL" dirty="0"/>
              <a:t>, </a:t>
            </a:r>
            <a:r>
              <a:rPr lang="nl-NL" dirty="0" err="1"/>
              <a:t>diagrams</a:t>
            </a:r>
            <a:r>
              <a:rPr lang="nl-NL" dirty="0"/>
              <a:t>, </a:t>
            </a:r>
            <a:r>
              <a:rPr lang="nl-NL" dirty="0" err="1"/>
              <a:t>tables</a:t>
            </a:r>
            <a:r>
              <a:rPr lang="nl-NL" dirty="0"/>
              <a:t>, etc.)</a:t>
            </a:r>
          </a:p>
          <a:p>
            <a:r>
              <a:rPr lang="nl-NL" dirty="0" err="1"/>
              <a:t>conclusions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recommendations</a:t>
            </a:r>
            <a:endParaRPr lang="nl-NL" dirty="0"/>
          </a:p>
          <a:p>
            <a:r>
              <a:rPr lang="nl-NL" dirty="0" err="1"/>
              <a:t>individual</a:t>
            </a:r>
            <a:r>
              <a:rPr lang="nl-NL" dirty="0"/>
              <a:t> </a:t>
            </a:r>
            <a:r>
              <a:rPr lang="nl-NL" dirty="0" err="1"/>
              <a:t>reflection</a:t>
            </a:r>
            <a:r>
              <a:rPr lang="nl-NL" dirty="0"/>
              <a:t> on </a:t>
            </a:r>
            <a:r>
              <a:rPr lang="nl-NL" dirty="0" err="1"/>
              <a:t>the</a:t>
            </a:r>
            <a:r>
              <a:rPr lang="nl-NL" dirty="0"/>
              <a:t> test: </a:t>
            </a:r>
            <a:r>
              <a:rPr lang="nl-NL" dirty="0" err="1"/>
              <a:t>What</a:t>
            </a:r>
            <a:r>
              <a:rPr lang="nl-NL" dirty="0"/>
              <a:t> was </a:t>
            </a:r>
            <a:r>
              <a:rPr lang="nl-NL" dirty="0" err="1"/>
              <a:t>satisfactory</a:t>
            </a:r>
            <a:r>
              <a:rPr lang="nl-NL" dirty="0"/>
              <a:t>?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improved</a:t>
            </a:r>
            <a:r>
              <a:rPr lang="nl-NL" dirty="0"/>
              <a:t>? 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7319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099F4-E175-714F-A464-688F47B57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B4F6-9E05-3346-9FD9-70852C957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457200">
              <a:lnSpc>
                <a:spcPct val="117999"/>
              </a:lnSpc>
              <a:spcBef>
                <a:spcPts val="0"/>
              </a:spcBef>
              <a:buClrTx/>
              <a:buSzTx/>
              <a:defRPr/>
            </a:pPr>
            <a:r>
              <a:rPr lang="en-US" dirty="0">
                <a:hlinkClick r:id="rId2"/>
              </a:rPr>
              <a:t>https://boagworld.com/design/testing-design/</a:t>
            </a:r>
            <a:endParaRPr lang="en-US" dirty="0"/>
          </a:p>
          <a:p>
            <a:pPr defTabSz="457200">
              <a:lnSpc>
                <a:spcPct val="117999"/>
              </a:lnSpc>
              <a:spcBef>
                <a:spcPts val="0"/>
              </a:spcBef>
              <a:buClrTx/>
              <a:buSzTx/>
              <a:defRPr/>
            </a:pPr>
            <a:r>
              <a:rPr lang="en-US" dirty="0">
                <a:hlinkClick r:id="rId3"/>
              </a:rPr>
              <a:t>https://www.uxmatters.com/mt/archives/2010/02/rapid-desirability-testing-a-case-study.php</a:t>
            </a:r>
            <a:endParaRPr lang="en-US" dirty="0"/>
          </a:p>
          <a:p>
            <a:pPr defTabSz="457200">
              <a:lnSpc>
                <a:spcPct val="117999"/>
              </a:lnSpc>
              <a:spcBef>
                <a:spcPts val="0"/>
              </a:spcBef>
              <a:buSzTx/>
              <a:defRPr/>
            </a:pPr>
            <a:r>
              <a:rPr lang="nl-NL" dirty="0">
                <a:hlinkClick r:id="rId4"/>
              </a:rPr>
              <a:t>https://www.nngroup.com/articles/testing-visual-design/</a:t>
            </a:r>
            <a:endParaRPr lang="en-US" dirty="0"/>
          </a:p>
          <a:p>
            <a:pPr marL="0" indent="0" defTabSz="457200">
              <a:lnSpc>
                <a:spcPct val="117999"/>
              </a:lnSpc>
              <a:spcBef>
                <a:spcPts val="0"/>
              </a:spcBef>
              <a:buClrTx/>
              <a:buSzTx/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5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063B-E9EF-0D40-9E9C-0A244E6B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380" y="508943"/>
            <a:ext cx="9022111" cy="1009586"/>
          </a:xfrm>
        </p:spPr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08523-A34E-7C44-B24C-79F0E277E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6380" y="1839549"/>
            <a:ext cx="10746348" cy="136660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Learning outcomes</a:t>
            </a:r>
          </a:p>
          <a:p>
            <a:r>
              <a:rPr lang="en-US" dirty="0"/>
              <a:t>Brand testing</a:t>
            </a:r>
          </a:p>
        </p:txBody>
      </p:sp>
    </p:spTree>
    <p:extLst>
      <p:ext uri="{BB962C8B-B14F-4D97-AF65-F5344CB8AC3E}">
        <p14:creationId xmlns:p14="http://schemas.microsoft.com/office/powerpoint/2010/main" val="3769846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063B-E9EF-0D40-9E9C-0A244E6B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380" y="508943"/>
            <a:ext cx="9022111" cy="1009586"/>
          </a:xfrm>
        </p:spPr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A6A599F-0D74-1A4B-B269-5E41AE48CD70}"/>
              </a:ext>
            </a:extLst>
          </p:cNvPr>
          <p:cNvSpPr txBox="1">
            <a:spLocks/>
          </p:cNvSpPr>
          <p:nvPr/>
        </p:nvSpPr>
        <p:spPr>
          <a:xfrm>
            <a:off x="1362789" y="2550963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487672" marR="0" indent="-487672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 typeface="Arial" charset="0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charset="0"/>
                <a:ea typeface="Calibri" charset="0"/>
                <a:cs typeface="Calibri" charset="0"/>
                <a:sym typeface="Helvetica Neue"/>
              </a:defRPr>
            </a:lvl1pPr>
            <a:lvl2pPr marL="975345" marR="0" indent="-403143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 typeface="Arial" charset="0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charset="0"/>
                <a:ea typeface="Calibri" charset="0"/>
                <a:cs typeface="Calibri" charset="0"/>
                <a:sym typeface="Helvetica Neue"/>
              </a:defRPr>
            </a:lvl2pPr>
            <a:lvl3pPr marL="1365483" marR="0" indent="-325115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 typeface="Arial" charset="0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charset="0"/>
                <a:ea typeface="Calibri" charset="0"/>
                <a:cs typeface="Calibri" charset="0"/>
                <a:sym typeface="Helvetica Neue"/>
              </a:defRPr>
            </a:lvl3pPr>
            <a:lvl4pPr marL="1755621" marR="0" indent="-325115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 typeface="Arial" charset="0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charset="0"/>
                <a:ea typeface="Calibri" charset="0"/>
                <a:cs typeface="Calibri" charset="0"/>
                <a:sym typeface="Helvetica Neue"/>
              </a:defRPr>
            </a:lvl4pPr>
            <a:lvl5pPr marL="2145758" marR="0" indent="-325115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 typeface="Arial" charset="0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charset="0"/>
                <a:ea typeface="Calibri" charset="0"/>
                <a:cs typeface="Calibri" charset="0"/>
                <a:sym typeface="Helvetica Neue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sz="2000" dirty="0"/>
              <a:t>Prototyping</a:t>
            </a:r>
          </a:p>
          <a:p>
            <a:pPr lvl="1" hangingPunct="1"/>
            <a:r>
              <a:rPr lang="en-US" sz="2000" dirty="0"/>
              <a:t>Sufficient: you build three sorts of prototypes. The prototypes are appropriate for the test goals and your design choices are motivated</a:t>
            </a:r>
          </a:p>
          <a:p>
            <a:pPr lvl="1" hangingPunct="1"/>
            <a:r>
              <a:rPr lang="en-US" sz="2000" dirty="0"/>
              <a:t>Excellent: Your iterations demonstrate your personal growth as prototype builders. By employing analogue and digital techniques your get more convincing in each iteration</a:t>
            </a:r>
          </a:p>
          <a:p>
            <a:pPr hangingPunct="1"/>
            <a:r>
              <a:rPr lang="en-US" sz="2000" dirty="0"/>
              <a:t>User research</a:t>
            </a:r>
          </a:p>
          <a:p>
            <a:pPr lvl="1" hangingPunct="1"/>
            <a:r>
              <a:rPr lang="en-US" sz="2000" dirty="0"/>
              <a:t>Sufficient: you execute at least three sorts of user research and explain the pros and cons. You use a well motivated test plan, involve a representative group of users and analyze the results appropriately</a:t>
            </a:r>
          </a:p>
          <a:p>
            <a:pPr lvl="1" hangingPunct="1"/>
            <a:r>
              <a:rPr lang="en-US" sz="2000" dirty="0"/>
              <a:t>Excellent: you reflect on an employed method by discussing its added value for your product. Your user research leads to substantial improvement of the product.</a:t>
            </a:r>
          </a:p>
          <a:p>
            <a:pPr marL="444500" lvl="1" indent="0" hangingPunct="1">
              <a:buFont typeface="Arial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284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CF889-B8A5-6443-AE85-E52F63224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Current</a:t>
            </a:r>
            <a:r>
              <a:rPr lang="nl-NL" dirty="0"/>
              <a:t> </a:t>
            </a:r>
            <a:r>
              <a:rPr lang="nl-NL" dirty="0" err="1"/>
              <a:t>situation</a:t>
            </a:r>
            <a:r>
              <a:rPr lang="nl-NL" dirty="0"/>
              <a:t> project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C6D6490-2831-AE4B-862A-F5135EF82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synergy between learning outcomes and your project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37374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1612E-BCCE-2B4F-8DA6-784AB5C3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is brand </a:t>
            </a:r>
            <a:r>
              <a:rPr lang="nl-NL" dirty="0" err="1"/>
              <a:t>testing</a:t>
            </a:r>
            <a:r>
              <a:rPr lang="nl-NL" dirty="0"/>
              <a:t>?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3DD11E8-2649-3F45-A32B-5F037DE37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445" y="2129541"/>
            <a:ext cx="6286500" cy="7353300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E203F728-A512-344C-8D6B-D6FEB1FA9BB5}"/>
              </a:ext>
            </a:extLst>
          </p:cNvPr>
          <p:cNvSpPr txBox="1"/>
          <p:nvPr/>
        </p:nvSpPr>
        <p:spPr>
          <a:xfrm>
            <a:off x="9308697" y="8887147"/>
            <a:ext cx="1184620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NL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Boag</a:t>
            </a:r>
            <a:r>
              <a:rPr kumimoji="0" lang="nl-NL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,2017</a:t>
            </a:r>
          </a:p>
        </p:txBody>
      </p:sp>
    </p:spTree>
    <p:extLst>
      <p:ext uri="{BB962C8B-B14F-4D97-AF65-F5344CB8AC3E}">
        <p14:creationId xmlns:p14="http://schemas.microsoft.com/office/powerpoint/2010/main" val="907704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063B-E9EF-0D40-9E9C-0A244E6B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380" y="508943"/>
            <a:ext cx="9022111" cy="1009586"/>
          </a:xfrm>
        </p:spPr>
        <p:txBody>
          <a:bodyPr/>
          <a:lstStyle/>
          <a:p>
            <a:r>
              <a:rPr lang="en-US" dirty="0"/>
              <a:t>Wat is experience testing?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08523-A34E-7C44-B24C-79F0E277E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6380" y="1839549"/>
            <a:ext cx="10746348" cy="1366609"/>
          </a:xfrm>
        </p:spPr>
        <p:txBody>
          <a:bodyPr>
            <a:normAutofit/>
          </a:bodyPr>
          <a:lstStyle/>
          <a:p>
            <a:r>
              <a:rPr lang="en-US" dirty="0"/>
              <a:t>A way to find out how people experience your product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87B33-9A55-2344-893D-B7A30100C9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86" y="3427979"/>
            <a:ext cx="8983105" cy="598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126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E6D26-20FD-6342-B301-487750F4F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versus closed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FE5E9-7EA2-704C-8D6A-4082D8826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Open: let users tell you spontaneously what they feel and/or think </a:t>
            </a:r>
          </a:p>
          <a:p>
            <a:r>
              <a:rPr lang="en-US" sz="2800" dirty="0"/>
              <a:t>closed: use a pre-defined list of words / concepts, or some other predefined tool, and have your users indicate which categories fit best to their experience of the product</a:t>
            </a:r>
          </a:p>
          <a:p>
            <a:endParaRPr lang="en-US" sz="2800" dirty="0"/>
          </a:p>
          <a:p>
            <a:pPr marL="572202" lvl="1" indent="0">
              <a:buNone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35002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8426C963-A900-F94A-AE10-768A9821E7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0" y="1816100"/>
            <a:ext cx="10883900" cy="6121400"/>
          </a:xfrm>
          <a:prstGeom prst="rect">
            <a:avLst/>
          </a:prstGeom>
        </p:spPr>
      </p:pic>
      <p:sp>
        <p:nvSpPr>
          <p:cNvPr id="2" name="Tekstvak 1"/>
          <p:cNvSpPr txBox="1"/>
          <p:nvPr/>
        </p:nvSpPr>
        <p:spPr>
          <a:xfrm>
            <a:off x="2423743" y="8579853"/>
            <a:ext cx="1587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hlinkClick r:id="rId5"/>
              </a:rPr>
              <a:t>short test</a:t>
            </a:r>
            <a:endParaRPr lang="nl-NL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D5F0C2-5A66-3740-B091-4BA48B0F6D52}"/>
              </a:ext>
            </a:extLst>
          </p:cNvPr>
          <p:cNvSpPr txBox="1">
            <a:spLocks/>
          </p:cNvSpPr>
          <p:nvPr/>
        </p:nvSpPr>
        <p:spPr>
          <a:xfrm>
            <a:off x="1231602" y="1013736"/>
            <a:ext cx="11450077" cy="1009586"/>
          </a:xfrm>
          <a:prstGeom prst="rect">
            <a:avLst/>
          </a:prstGeom>
        </p:spPr>
        <p:txBody>
          <a:bodyPr/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4400" dirty="0"/>
              <a:t>Example I</a:t>
            </a:r>
          </a:p>
        </p:txBody>
      </p:sp>
    </p:spTree>
    <p:extLst>
      <p:ext uri="{BB962C8B-B14F-4D97-AF65-F5344CB8AC3E}">
        <p14:creationId xmlns:p14="http://schemas.microsoft.com/office/powerpoint/2010/main" val="20867907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B7A6F-166F-0B46-913E-A959C757E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II: Triad test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69459A9-2EC9-1A42-94E2-4DDFDB57E7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14670" y="5537795"/>
            <a:ext cx="9661459" cy="5896213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E4B2D8-EE4F-B54A-BFC5-F92319F3C9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579" y="2539936"/>
            <a:ext cx="4142221" cy="29301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344547-BDFC-9843-B576-C9EC4E1F2FD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406" y="2539936"/>
            <a:ext cx="4142221" cy="29301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ACA89B-9B8B-3A4E-A2D0-C62446694D8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46" y="2539936"/>
            <a:ext cx="4142221" cy="29301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957A25-BEEE-9642-B577-87DF823538FD}"/>
              </a:ext>
            </a:extLst>
          </p:cNvPr>
          <p:cNvSpPr txBox="1"/>
          <p:nvPr/>
        </p:nvSpPr>
        <p:spPr>
          <a:xfrm rot="19603716">
            <a:off x="267100" y="5934925"/>
            <a:ext cx="22004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Bradley Hand" pitchFamily="2" charset="77"/>
                <a:ea typeface="Ayuthaya" pitchFamily="2" charset="-34"/>
                <a:cs typeface="Ayuthaya" pitchFamily="2" charset="-34"/>
              </a:rPr>
              <a:t>What is the difference in expressiveness, according to you?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758E61B-C76E-344F-AFC6-CBD8CCB5F458}"/>
              </a:ext>
            </a:extLst>
          </p:cNvPr>
          <p:cNvSpPr txBox="1">
            <a:spLocks/>
          </p:cNvSpPr>
          <p:nvPr/>
        </p:nvSpPr>
        <p:spPr>
          <a:xfrm>
            <a:off x="4531405" y="6785811"/>
            <a:ext cx="7992609" cy="2656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87672" indent="-487672" algn="l" defTabSz="650230" rtl="0" eaLnBrk="1" latinLnBrk="0" hangingPunct="1">
              <a:spcBef>
                <a:spcPts val="1422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sz="256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975345" indent="-403143" algn="l" defTabSz="650230" rtl="0" eaLnBrk="1" latinLnBrk="0" hangingPunct="1">
              <a:spcBef>
                <a:spcPts val="1422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sz="2276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1365483" indent="-325115" algn="l" defTabSz="650230" rtl="0" eaLnBrk="1" latinLnBrk="0" hangingPunct="1">
              <a:spcBef>
                <a:spcPts val="1422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sz="1991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755621" indent="-325115" algn="l" defTabSz="650230" rtl="0" eaLnBrk="1" latinLnBrk="0" hangingPunct="1">
              <a:spcBef>
                <a:spcPts val="1422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sz="1707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2145758" indent="-325115" algn="l" defTabSz="650230" rtl="0" eaLnBrk="1" latinLnBrk="0" hangingPunct="1">
              <a:spcBef>
                <a:spcPts val="1422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sz="1707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2580724" indent="-325115" algn="l" defTabSz="650230" rtl="0" eaLnBrk="1" latinLnBrk="0" hangingPunct="1">
              <a:spcBef>
                <a:spcPts val="1422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707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46514" indent="-325115" algn="l" defTabSz="650230" rtl="0" eaLnBrk="1" latinLnBrk="0" hangingPunct="1">
              <a:spcBef>
                <a:spcPts val="1422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707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12750" indent="-325115" algn="l" defTabSz="650230" rtl="0" eaLnBrk="1" latinLnBrk="0" hangingPunct="1">
              <a:spcBef>
                <a:spcPts val="1422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707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535874" indent="-325115" algn="l" defTabSz="650230" rtl="0" eaLnBrk="1" latinLnBrk="0" hangingPunct="1">
              <a:spcBef>
                <a:spcPts val="1422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707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Show three versions of the design and ask your test persons how they differ (for them)</a:t>
            </a:r>
          </a:p>
          <a:p>
            <a:pPr marL="572202" lvl="1" indent="0">
              <a:buFont typeface="Arial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810689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Aangepast ontwerp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DDDD2760A3B04D9EE79FC4DACE4AE8" ma:contentTypeVersion="0" ma:contentTypeDescription="Create a new document." ma:contentTypeScope="" ma:versionID="f68623f9abbd012b7bccbe3462cd09e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67e30616eeadeb776f014c5fbcfd81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B31D697-7312-43FE-A885-9915702BD699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dcmitype/"/>
    <ds:schemaRef ds:uri="http://purl.org/dc/elements/1.1/"/>
    <ds:schemaRef ds:uri="http://schemas.microsoft.com/office/infopath/2007/PartnerControl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943BD0A-FAF9-43B5-B72D-AEE0BA8A5C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C04FCDF-C1F1-4B5D-8D6A-FD9AA96DB3C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1369</TotalTime>
  <Words>939</Words>
  <Application>Microsoft Macintosh PowerPoint</Application>
  <PresentationFormat>Aangepast</PresentationFormat>
  <Paragraphs>109</Paragraphs>
  <Slides>17</Slides>
  <Notes>13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9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17</vt:i4>
      </vt:variant>
    </vt:vector>
  </HeadingPairs>
  <TitlesOfParts>
    <vt:vector size="28" baseType="lpstr">
      <vt:lpstr>Arial</vt:lpstr>
      <vt:lpstr>Bradley Hand</vt:lpstr>
      <vt:lpstr>Calibri</vt:lpstr>
      <vt:lpstr>Calibri Light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Aangepast ontwerp</vt:lpstr>
      <vt:lpstr>PowerPoint-presentatie</vt:lpstr>
      <vt:lpstr>Today</vt:lpstr>
      <vt:lpstr>Learning outcomes</vt:lpstr>
      <vt:lpstr>Current situation project</vt:lpstr>
      <vt:lpstr>What is brand testing?</vt:lpstr>
      <vt:lpstr>Wat is experience testing?</vt:lpstr>
      <vt:lpstr>Open versus closed test</vt:lpstr>
      <vt:lpstr>PowerPoint-presentatie</vt:lpstr>
      <vt:lpstr>Example II: Triad test</vt:lpstr>
      <vt:lpstr>Example III: Keyword matching</vt:lpstr>
      <vt:lpstr>Examples of adjectives (Microsoft)</vt:lpstr>
      <vt:lpstr>Example IV: Semantic differential</vt:lpstr>
      <vt:lpstr>Example V: A/B test</vt:lpstr>
      <vt:lpstr>Example VI: Testing with competitors</vt:lpstr>
      <vt:lpstr>Prepare a brand test</vt:lpstr>
      <vt:lpstr>Conduct a brand test </vt:lpstr>
      <vt:lpstr>Long reads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Prüst,Huub H.H.A.M.</dc:creator>
  <cp:lastModifiedBy>Eyck,Anke A.M.E.</cp:lastModifiedBy>
  <cp:revision>11</cp:revision>
  <dcterms:modified xsi:type="dcterms:W3CDTF">2019-10-01T07:09:03Z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0x010100DBDDDD2760A3B04D9EE79FC4DACE4AE8</vt:lpwstr>
  </property>
</Properties>
</file>